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56" r:id="rId2"/>
    <p:sldId id="257" r:id="rId3"/>
    <p:sldId id="258" r:id="rId4"/>
    <p:sldId id="285" r:id="rId5"/>
    <p:sldId id="265" r:id="rId6"/>
    <p:sldId id="259" r:id="rId7"/>
    <p:sldId id="334" r:id="rId8"/>
    <p:sldId id="270" r:id="rId9"/>
    <p:sldId id="271" r:id="rId10"/>
    <p:sldId id="282" r:id="rId11"/>
    <p:sldId id="300" r:id="rId12"/>
    <p:sldId id="324" r:id="rId13"/>
    <p:sldId id="312" r:id="rId14"/>
    <p:sldId id="313" r:id="rId15"/>
    <p:sldId id="322" r:id="rId16"/>
    <p:sldId id="301" r:id="rId17"/>
    <p:sldId id="277" r:id="rId18"/>
    <p:sldId id="273" r:id="rId19"/>
    <p:sldId id="314" r:id="rId20"/>
    <p:sldId id="315" r:id="rId21"/>
    <p:sldId id="323" r:id="rId22"/>
    <p:sldId id="325" r:id="rId23"/>
    <p:sldId id="274" r:id="rId24"/>
    <p:sldId id="317" r:id="rId25"/>
    <p:sldId id="318" r:id="rId26"/>
    <p:sldId id="319" r:id="rId27"/>
    <p:sldId id="320" r:id="rId28"/>
    <p:sldId id="286" r:id="rId29"/>
    <p:sldId id="296" r:id="rId30"/>
    <p:sldId id="297" r:id="rId31"/>
    <p:sldId id="298" r:id="rId32"/>
    <p:sldId id="299" r:id="rId33"/>
    <p:sldId id="262" r:id="rId34"/>
    <p:sldId id="278" r:id="rId35"/>
    <p:sldId id="289" r:id="rId36"/>
    <p:sldId id="290" r:id="rId37"/>
    <p:sldId id="291" r:id="rId38"/>
    <p:sldId id="292" r:id="rId39"/>
    <p:sldId id="293" r:id="rId40"/>
    <p:sldId id="294" r:id="rId41"/>
    <p:sldId id="295" r:id="rId42"/>
    <p:sldId id="310" r:id="rId43"/>
    <p:sldId id="307" r:id="rId44"/>
    <p:sldId id="308" r:id="rId45"/>
    <p:sldId id="302" r:id="rId46"/>
    <p:sldId id="304" r:id="rId47"/>
    <p:sldId id="305" r:id="rId48"/>
    <p:sldId id="326" r:id="rId49"/>
    <p:sldId id="327" r:id="rId50"/>
    <p:sldId id="328" r:id="rId51"/>
    <p:sldId id="330" r:id="rId52"/>
    <p:sldId id="332" r:id="rId53"/>
    <p:sldId id="333" r:id="rId54"/>
    <p:sldId id="329" r:id="rId55"/>
    <p:sldId id="331"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68" autoAdjust="0"/>
    <p:restoredTop sz="80638"/>
  </p:normalViewPr>
  <p:slideViewPr>
    <p:cSldViewPr snapToGrid="0">
      <p:cViewPr varScale="1">
        <p:scale>
          <a:sx n="94" d="100"/>
          <a:sy n="94" d="100"/>
        </p:scale>
        <p:origin x="139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B053C8-D355-4FA0-A0EB-33C94C8D95A4}" type="datetimeFigureOut">
              <a:rPr lang="en-US" smtClean="0"/>
              <a:t>1/17/2019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8F0360-8D2A-43A0-A16F-BC3EA0B4A384}" type="slidenum">
              <a:rPr lang="en-US" smtClean="0"/>
              <a:t>‹#›</a:t>
            </a:fld>
            <a:endParaRPr lang="en-US"/>
          </a:p>
        </p:txBody>
      </p:sp>
    </p:spTree>
    <p:extLst>
      <p:ext uri="{BB962C8B-B14F-4D97-AF65-F5344CB8AC3E}">
        <p14:creationId xmlns:p14="http://schemas.microsoft.com/office/powerpoint/2010/main" val="1744972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8F0360-8D2A-43A0-A16F-BC3EA0B4A384}" type="slidenum">
              <a:rPr lang="en-US" smtClean="0"/>
              <a:t>1</a:t>
            </a:fld>
            <a:endParaRPr lang="en-US"/>
          </a:p>
        </p:txBody>
      </p:sp>
    </p:spTree>
    <p:extLst>
      <p:ext uri="{BB962C8B-B14F-4D97-AF65-F5344CB8AC3E}">
        <p14:creationId xmlns:p14="http://schemas.microsoft.com/office/powerpoint/2010/main" val="3981182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6089739-BCB6-4FF1-8A39-277BC4EB69FB}" type="slidenum">
              <a:rPr lang="en-US" smtClean="0"/>
              <a:pPr/>
              <a:t>43</a:t>
            </a:fld>
            <a:endParaRPr lang="en-US"/>
          </a:p>
        </p:txBody>
      </p:sp>
    </p:spTree>
    <p:extLst>
      <p:ext uri="{BB962C8B-B14F-4D97-AF65-F5344CB8AC3E}">
        <p14:creationId xmlns:p14="http://schemas.microsoft.com/office/powerpoint/2010/main" val="1870370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details and comparison with Mahout and </a:t>
            </a:r>
            <a:r>
              <a:rPr lang="en-US" sz="1200" kern="1200" dirty="0" err="1" smtClean="0">
                <a:solidFill>
                  <a:schemeClr val="tx1"/>
                </a:solidFill>
                <a:latin typeface="+mn-lt"/>
                <a:ea typeface="+mn-ea"/>
                <a:cs typeface="+mn-cs"/>
              </a:rPr>
              <a:t>MLlib</a:t>
            </a:r>
            <a:r>
              <a:rPr lang="en-US" sz="1200" kern="1200" dirty="0" smtClean="0">
                <a:solidFill>
                  <a:schemeClr val="tx1"/>
                </a:solidFill>
                <a:latin typeface="+mn-lt"/>
                <a:ea typeface="+mn-ea"/>
                <a:cs typeface="+mn-cs"/>
              </a:rPr>
              <a:t>, including: algorithms coverage, input/output (e.g., disks, files, visualization), other APIs options, strengths/weaknesses (e.g., parallel training, speed up), etc. Please include3 1-2 examples for each.</a:t>
            </a:r>
            <a:endParaRPr lang="en-US" dirty="0"/>
          </a:p>
        </p:txBody>
      </p:sp>
      <p:sp>
        <p:nvSpPr>
          <p:cNvPr id="4" name="Slide Number Placeholder 3"/>
          <p:cNvSpPr>
            <a:spLocks noGrp="1"/>
          </p:cNvSpPr>
          <p:nvPr>
            <p:ph type="sldNum" sz="quarter" idx="10"/>
          </p:nvPr>
        </p:nvSpPr>
        <p:spPr/>
        <p:txBody>
          <a:bodyPr/>
          <a:lstStyle/>
          <a:p>
            <a:fld id="{F78F0360-8D2A-43A0-A16F-BC3EA0B4A384}" type="slidenum">
              <a:rPr lang="en-US" smtClean="0"/>
              <a:t>45</a:t>
            </a:fld>
            <a:endParaRPr lang="en-US"/>
          </a:p>
        </p:txBody>
      </p:sp>
    </p:spTree>
    <p:extLst>
      <p:ext uri="{BB962C8B-B14F-4D97-AF65-F5344CB8AC3E}">
        <p14:creationId xmlns:p14="http://schemas.microsoft.com/office/powerpoint/2010/main" val="147542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details and comparison with Mahout and </a:t>
            </a:r>
            <a:r>
              <a:rPr lang="en-US" sz="1200" kern="1200" dirty="0" err="1" smtClean="0">
                <a:solidFill>
                  <a:schemeClr val="tx1"/>
                </a:solidFill>
                <a:latin typeface="+mn-lt"/>
                <a:ea typeface="+mn-ea"/>
                <a:cs typeface="+mn-cs"/>
              </a:rPr>
              <a:t>MLlib</a:t>
            </a:r>
            <a:r>
              <a:rPr lang="en-US" sz="1200" kern="1200" dirty="0" smtClean="0">
                <a:solidFill>
                  <a:schemeClr val="tx1"/>
                </a:solidFill>
                <a:latin typeface="+mn-lt"/>
                <a:ea typeface="+mn-ea"/>
                <a:cs typeface="+mn-cs"/>
              </a:rPr>
              <a:t>, including: algorithms coverage, input/output (e.g., disks, files, visualization), other APIs options, strengths/weaknesses (e.g., parallel training, speed up), etc. Please include3 1-2 examples for each.</a:t>
            </a:r>
            <a:endParaRPr lang="en-US" dirty="0"/>
          </a:p>
        </p:txBody>
      </p:sp>
      <p:sp>
        <p:nvSpPr>
          <p:cNvPr id="4" name="Slide Number Placeholder 3"/>
          <p:cNvSpPr>
            <a:spLocks noGrp="1"/>
          </p:cNvSpPr>
          <p:nvPr>
            <p:ph type="sldNum" sz="quarter" idx="10"/>
          </p:nvPr>
        </p:nvSpPr>
        <p:spPr/>
        <p:txBody>
          <a:bodyPr/>
          <a:lstStyle/>
          <a:p>
            <a:fld id="{F78F0360-8D2A-43A0-A16F-BC3EA0B4A384}" type="slidenum">
              <a:rPr lang="en-US" smtClean="0"/>
              <a:t>46</a:t>
            </a:fld>
            <a:endParaRPr lang="en-US"/>
          </a:p>
        </p:txBody>
      </p:sp>
    </p:spTree>
    <p:extLst>
      <p:ext uri="{BB962C8B-B14F-4D97-AF65-F5344CB8AC3E}">
        <p14:creationId xmlns:p14="http://schemas.microsoft.com/office/powerpoint/2010/main" val="1386425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details and comparison with Mahout and </a:t>
            </a:r>
            <a:r>
              <a:rPr lang="en-US" sz="1200" kern="1200" dirty="0" err="1" smtClean="0">
                <a:solidFill>
                  <a:schemeClr val="tx1"/>
                </a:solidFill>
                <a:latin typeface="+mn-lt"/>
                <a:ea typeface="+mn-ea"/>
                <a:cs typeface="+mn-cs"/>
              </a:rPr>
              <a:t>MLlib</a:t>
            </a:r>
            <a:r>
              <a:rPr lang="en-US" sz="1200" kern="1200" dirty="0" smtClean="0">
                <a:solidFill>
                  <a:schemeClr val="tx1"/>
                </a:solidFill>
                <a:latin typeface="+mn-lt"/>
                <a:ea typeface="+mn-ea"/>
                <a:cs typeface="+mn-cs"/>
              </a:rPr>
              <a:t>, including: algorithms coverage, input/output (e.g., disks, files, visualization), other APIs options, strengths/weaknesses (e.g., parallel training, speed up), etc. Please include3 1-2 examples for each.</a:t>
            </a:r>
            <a:endParaRPr lang="en-US" dirty="0"/>
          </a:p>
        </p:txBody>
      </p:sp>
      <p:sp>
        <p:nvSpPr>
          <p:cNvPr id="4" name="Slide Number Placeholder 3"/>
          <p:cNvSpPr>
            <a:spLocks noGrp="1"/>
          </p:cNvSpPr>
          <p:nvPr>
            <p:ph type="sldNum" sz="quarter" idx="10"/>
          </p:nvPr>
        </p:nvSpPr>
        <p:spPr/>
        <p:txBody>
          <a:bodyPr/>
          <a:lstStyle/>
          <a:p>
            <a:fld id="{F78F0360-8D2A-43A0-A16F-BC3EA0B4A384}" type="slidenum">
              <a:rPr lang="en-US" smtClean="0"/>
              <a:t>47</a:t>
            </a:fld>
            <a:endParaRPr lang="en-US"/>
          </a:p>
        </p:txBody>
      </p:sp>
    </p:spTree>
    <p:extLst>
      <p:ext uri="{BB962C8B-B14F-4D97-AF65-F5344CB8AC3E}">
        <p14:creationId xmlns:p14="http://schemas.microsoft.com/office/powerpoint/2010/main" val="194826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7BE2580-A02C-44BC-8F98-7E7C71AB7689}" type="datetime1">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3725658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FB67D0-52A7-4600-8FCF-74453F606B58}" type="datetime1">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3808059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75F6BE1-B441-43BE-AB3E-512B2D97E618}" type="datetime1">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1463435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4D8F85-79B3-4FE4-9E09-F3C7DA548320}" type="datetime1">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2628454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BE32043-86D5-4953-8B48-DB97C4545C54}" type="datetime1">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1985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08CB2DE-81A1-41BC-80A9-A5C9426C626D}" type="datetime1">
              <a:rPr lang="en-US" smtClean="0"/>
              <a:t>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1441105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6EE9753-E909-4862-B236-7A255285AD53}" type="datetime1">
              <a:rPr lang="en-US" smtClean="0"/>
              <a:t>1/17/2019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2532074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BA335B-B813-4BE8-9D29-A6E4E9829AC5}" type="datetime1">
              <a:rPr lang="en-US" smtClean="0"/>
              <a:t>1/17/2019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2332319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D6967F-5A82-4C4A-BFF8-D594009F4EED}" type="datetime1">
              <a:rPr lang="en-US" smtClean="0"/>
              <a:t>1/17/2019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2468795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B35D6A-83BB-48C1-9C6F-E917CBFB711B}" type="datetime1">
              <a:rPr lang="en-US" smtClean="0"/>
              <a:t>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3684223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8E039C-8BEA-4CB1-A160-9180E48CB3BD}" type="datetime1">
              <a:rPr lang="en-US" smtClean="0"/>
              <a:t>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1596838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65AD56-1639-44AD-84EE-D11243D9A9AA}" type="datetime1">
              <a:rPr lang="en-US" smtClean="0"/>
              <a:t>1/17/2019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2CC240-701A-42FE-B8E5-BC89EBD048C8}" type="slidenum">
              <a:rPr lang="en-US" smtClean="0"/>
              <a:t>‹#›</a:t>
            </a:fld>
            <a:endParaRPr lang="en-US"/>
          </a:p>
        </p:txBody>
      </p:sp>
    </p:spTree>
    <p:extLst>
      <p:ext uri="{BB962C8B-B14F-4D97-AF65-F5344CB8AC3E}">
        <p14:creationId xmlns:p14="http://schemas.microsoft.com/office/powerpoint/2010/main" val="33585489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hyperlink" Target="https://weka.waikato.ac.nz/explorer" TargetMode="External"/><Relationship Id="rId2" Type="http://schemas.openxmlformats.org/officeDocument/2006/relationships/hyperlink" Target="http://www.cs.waikato.ac.nz/ml/weka/"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www.cs.waikato.ac.nz/ml/weka/downloading.html"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people.csail.mit.edu/jrennie/20Newsgroups/20news-bydate.tar.gz"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http://nsl.cs.unb.ca/NSL-KDD/"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733530" y="1122363"/>
            <a:ext cx="10724940" cy="2387600"/>
          </a:xfrm>
        </p:spPr>
        <p:txBody>
          <a:bodyPr>
            <a:normAutofit/>
          </a:bodyPr>
          <a:lstStyle/>
          <a:p>
            <a:r>
              <a:rPr lang="en-US" b="1" dirty="0" smtClean="0"/>
              <a:t>WEKA, Mahout, and </a:t>
            </a:r>
            <a:r>
              <a:rPr lang="en-US" b="1" dirty="0" err="1" smtClean="0"/>
              <a:t>MLlib</a:t>
            </a:r>
            <a:r>
              <a:rPr lang="en-US" b="1" dirty="0" smtClean="0"/>
              <a:t> Overview</a:t>
            </a:r>
            <a:endParaRPr lang="en-US" b="1" dirty="0"/>
          </a:p>
        </p:txBody>
      </p:sp>
      <p:sp>
        <p:nvSpPr>
          <p:cNvPr id="5" name="Subtitle 2"/>
          <p:cNvSpPr>
            <a:spLocks noGrp="1"/>
          </p:cNvSpPr>
          <p:nvPr>
            <p:ph type="subTitle" idx="1"/>
          </p:nvPr>
        </p:nvSpPr>
        <p:spPr>
          <a:xfrm>
            <a:off x="1524000" y="3602038"/>
            <a:ext cx="9144000" cy="1997378"/>
          </a:xfrm>
        </p:spPr>
        <p:txBody>
          <a:bodyPr>
            <a:normAutofit fontScale="92500" lnSpcReduction="10000"/>
          </a:bodyPr>
          <a:lstStyle/>
          <a:p>
            <a:r>
              <a:rPr lang="en-US" dirty="0" err="1" smtClean="0"/>
              <a:t>Sagar</a:t>
            </a:r>
            <a:r>
              <a:rPr lang="en-US" dirty="0" smtClean="0"/>
              <a:t> </a:t>
            </a:r>
            <a:r>
              <a:rPr lang="en-US" dirty="0" smtClean="0"/>
              <a:t>Samtani, </a:t>
            </a:r>
            <a:r>
              <a:rPr lang="en-US" dirty="0" err="1" smtClean="0"/>
              <a:t>Weifeng</a:t>
            </a:r>
            <a:r>
              <a:rPr lang="en-US" dirty="0" smtClean="0"/>
              <a:t> Li, </a:t>
            </a:r>
            <a:r>
              <a:rPr lang="en-US" dirty="0"/>
              <a:t>and </a:t>
            </a:r>
            <a:r>
              <a:rPr lang="en-US" dirty="0" err="1"/>
              <a:t>Hsinchun</a:t>
            </a:r>
            <a:r>
              <a:rPr lang="en-US" dirty="0"/>
              <a:t> </a:t>
            </a:r>
            <a:r>
              <a:rPr lang="en-US" dirty="0" smtClean="0"/>
              <a:t>Chen, with updates from </a:t>
            </a:r>
            <a:r>
              <a:rPr lang="en-US" dirty="0" err="1" smtClean="0"/>
              <a:t>Shuo</a:t>
            </a:r>
            <a:r>
              <a:rPr lang="en-US" smtClean="0"/>
              <a:t> Yu</a:t>
            </a:r>
            <a:endParaRPr lang="en-US" dirty="0" smtClean="0"/>
          </a:p>
          <a:p>
            <a:r>
              <a:rPr lang="en-US" dirty="0"/>
              <a:t>Spring </a:t>
            </a:r>
            <a:r>
              <a:rPr lang="en-US" dirty="0" smtClean="0"/>
              <a:t>2019, MIS 496A</a:t>
            </a:r>
          </a:p>
          <a:p>
            <a:r>
              <a:rPr lang="en-US" b="1" dirty="0" smtClean="0"/>
              <a:t>Acknowledgements:</a:t>
            </a:r>
            <a:r>
              <a:rPr lang="en-US" dirty="0" smtClean="0"/>
              <a:t> Mark Grimes, Gavin Zhang – University of Arizona</a:t>
            </a:r>
          </a:p>
          <a:p>
            <a:r>
              <a:rPr lang="en-US" dirty="0" smtClean="0"/>
              <a:t>Ian H. Witten – University of Waikato</a:t>
            </a:r>
          </a:p>
          <a:p>
            <a:r>
              <a:rPr lang="en-US" dirty="0" smtClean="0"/>
              <a:t>Gary Weiss – Fordham University </a:t>
            </a:r>
            <a:endParaRPr lang="en-US" dirty="0"/>
          </a:p>
        </p:txBody>
      </p:sp>
      <p:pic>
        <p:nvPicPr>
          <p:cNvPr id="6" name="Picture 5" descr="Weka_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8898" y="5717093"/>
            <a:ext cx="1905000" cy="1000125"/>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752CC240-701A-42FE-B8E5-BC89EBD048C8}" type="slidenum">
              <a:rPr lang="en-US" smtClean="0"/>
              <a:t>1</a:t>
            </a:fld>
            <a:endParaRPr lang="en-US"/>
          </a:p>
        </p:txBody>
      </p:sp>
      <p:pic>
        <p:nvPicPr>
          <p:cNvPr id="2" name="Picture 1"/>
          <p:cNvPicPr>
            <a:picLocks noChangeAspect="1"/>
          </p:cNvPicPr>
          <p:nvPr/>
        </p:nvPicPr>
        <p:blipFill>
          <a:blip r:embed="rId4"/>
          <a:stretch>
            <a:fillRect/>
          </a:stretch>
        </p:blipFill>
        <p:spPr>
          <a:xfrm>
            <a:off x="3509350" y="5657850"/>
            <a:ext cx="3131354" cy="1118610"/>
          </a:xfrm>
          <a:prstGeom prst="rect">
            <a:avLst/>
          </a:prstGeom>
        </p:spPr>
      </p:pic>
    </p:spTree>
    <p:extLst>
      <p:ext uri="{BB962C8B-B14F-4D97-AF65-F5344CB8AC3E}">
        <p14:creationId xmlns:p14="http://schemas.microsoft.com/office/powerpoint/2010/main" val="9289728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CLASSIFICATION EXAMPLES</a:t>
            </a:r>
          </a:p>
          <a:p>
            <a:pPr lvl="1"/>
            <a:r>
              <a:rPr lang="en-US" dirty="0" smtClean="0"/>
              <a:t>DECISION TREE (C4.5)</a:t>
            </a:r>
          </a:p>
          <a:p>
            <a:pPr lvl="1"/>
            <a:r>
              <a:rPr lang="en-US" dirty="0" smtClean="0"/>
              <a:t>RANDOM FOREST</a:t>
            </a:r>
          </a:p>
          <a:p>
            <a:pPr lvl="1"/>
            <a:r>
              <a:rPr lang="en-US" dirty="0" smtClean="0"/>
              <a:t>NAIVE BAYES</a:t>
            </a:r>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10</a:t>
            </a:fld>
            <a:endParaRPr lang="en-US"/>
          </a:p>
        </p:txBody>
      </p:sp>
    </p:spTree>
    <p:extLst>
      <p:ext uri="{BB962C8B-B14F-4D97-AF65-F5344CB8AC3E}">
        <p14:creationId xmlns:p14="http://schemas.microsoft.com/office/powerpoint/2010/main" val="1502365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Classification – </a:t>
            </a:r>
            <a:r>
              <a:rPr lang="en-US" b="1" dirty="0" smtClean="0"/>
              <a:t>Classification Examples</a:t>
            </a:r>
            <a:endParaRPr lang="en-US" dirty="0"/>
          </a:p>
        </p:txBody>
      </p:sp>
      <p:sp>
        <p:nvSpPr>
          <p:cNvPr id="3" name="Content Placeholder 2"/>
          <p:cNvSpPr>
            <a:spLocks noGrp="1"/>
          </p:cNvSpPr>
          <p:nvPr>
            <p:ph idx="1"/>
          </p:nvPr>
        </p:nvSpPr>
        <p:spPr/>
        <p:txBody>
          <a:bodyPr>
            <a:normAutofit/>
          </a:bodyPr>
          <a:lstStyle/>
          <a:p>
            <a:r>
              <a:rPr lang="en-US" sz="2400" dirty="0" smtClean="0"/>
              <a:t>Let’s use the loaded data to perform classification tasks. </a:t>
            </a:r>
          </a:p>
          <a:p>
            <a:pPr lvl="1"/>
            <a:endParaRPr lang="en-US" sz="2000" dirty="0"/>
          </a:p>
          <a:p>
            <a:r>
              <a:rPr lang="en-US" sz="2400" dirty="0" smtClean="0"/>
              <a:t>In the Iris dataset, we can classify each record into one of three classes - </a:t>
            </a:r>
            <a:r>
              <a:rPr lang="en-US" sz="2400" dirty="0" err="1" smtClean="0"/>
              <a:t>setosa</a:t>
            </a:r>
            <a:r>
              <a:rPr lang="en-US" sz="2400" dirty="0" smtClean="0"/>
              <a:t>, versicolor, and </a:t>
            </a:r>
            <a:r>
              <a:rPr lang="en-US" sz="2400" dirty="0" err="1" smtClean="0"/>
              <a:t>virginica</a:t>
            </a:r>
            <a:r>
              <a:rPr lang="en-US" sz="2400" dirty="0" smtClean="0"/>
              <a:t>. </a:t>
            </a:r>
          </a:p>
          <a:p>
            <a:pPr lvl="1"/>
            <a:endParaRPr lang="en-US" sz="2000" dirty="0"/>
          </a:p>
          <a:p>
            <a:r>
              <a:rPr lang="en-US" sz="2400" dirty="0" smtClean="0"/>
              <a:t>The following slides will walk you through how to train various models (Decision Tree (C4.5), Random Forest, and Naïve Bayes), compare their performances, and use the best model on a set of unseen data. </a:t>
            </a:r>
            <a:endParaRPr lang="en-US" sz="2000" dirty="0"/>
          </a:p>
        </p:txBody>
      </p:sp>
      <p:sp>
        <p:nvSpPr>
          <p:cNvPr id="4" name="Slide Number Placeholder 3"/>
          <p:cNvSpPr>
            <a:spLocks noGrp="1"/>
          </p:cNvSpPr>
          <p:nvPr>
            <p:ph type="sldNum" sz="quarter" idx="12"/>
          </p:nvPr>
        </p:nvSpPr>
        <p:spPr/>
        <p:txBody>
          <a:bodyPr/>
          <a:lstStyle/>
          <a:p>
            <a:fld id="{752CC240-701A-42FE-B8E5-BC89EBD048C8}" type="slidenum">
              <a:rPr lang="en-US" smtClean="0"/>
              <a:t>11</a:t>
            </a:fld>
            <a:endParaRPr lang="en-US"/>
          </a:p>
        </p:txBody>
      </p:sp>
    </p:spTree>
    <p:extLst>
      <p:ext uri="{BB962C8B-B14F-4D97-AF65-F5344CB8AC3E}">
        <p14:creationId xmlns:p14="http://schemas.microsoft.com/office/powerpoint/2010/main" val="3369967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a:t>
            </a:r>
            <a:r>
              <a:rPr lang="en-US" b="1" dirty="0" smtClean="0"/>
              <a:t>Classification</a:t>
            </a:r>
            <a:endParaRPr lang="en-US" dirty="0"/>
          </a:p>
        </p:txBody>
      </p:sp>
      <p:sp>
        <p:nvSpPr>
          <p:cNvPr id="3" name="Content Placeholder 2"/>
          <p:cNvSpPr>
            <a:spLocks noGrp="1"/>
          </p:cNvSpPr>
          <p:nvPr>
            <p:ph idx="1"/>
          </p:nvPr>
        </p:nvSpPr>
        <p:spPr/>
        <p:txBody>
          <a:bodyPr/>
          <a:lstStyle/>
          <a:p>
            <a:r>
              <a:rPr lang="en-US" dirty="0" smtClean="0"/>
              <a:t>First, recall that the classification process uses a training set to train a model to predict unseen data. </a:t>
            </a:r>
          </a:p>
          <a:p>
            <a:pPr lvl="1"/>
            <a:endParaRPr lang="en-US" dirty="0"/>
          </a:p>
          <a:p>
            <a:r>
              <a:rPr lang="en-US" dirty="0" smtClean="0"/>
              <a:t>In our case we train, evaluate, and apply a classifier to classify flowers into their appropriate species. </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12</a:t>
            </a:fld>
            <a:endParaRPr lang="en-US"/>
          </a:p>
        </p:txBody>
      </p:sp>
      <p:pic>
        <p:nvPicPr>
          <p:cNvPr id="5" name="Picture 4"/>
          <p:cNvPicPr>
            <a:picLocks noChangeAspect="1"/>
          </p:cNvPicPr>
          <p:nvPr/>
        </p:nvPicPr>
        <p:blipFill>
          <a:blip r:embed="rId2"/>
          <a:stretch>
            <a:fillRect/>
          </a:stretch>
        </p:blipFill>
        <p:spPr>
          <a:xfrm>
            <a:off x="3431179" y="4126864"/>
            <a:ext cx="4975842" cy="2129979"/>
          </a:xfrm>
          <a:prstGeom prst="rect">
            <a:avLst/>
          </a:prstGeom>
        </p:spPr>
      </p:pic>
      <p:sp>
        <p:nvSpPr>
          <p:cNvPr id="6" name="TextBox 5"/>
          <p:cNvSpPr txBox="1"/>
          <p:nvPr/>
        </p:nvSpPr>
        <p:spPr>
          <a:xfrm>
            <a:off x="2265528" y="5020755"/>
            <a:ext cx="1442093" cy="369332"/>
          </a:xfrm>
          <a:prstGeom prst="rect">
            <a:avLst/>
          </a:prstGeom>
          <a:noFill/>
        </p:spPr>
        <p:txBody>
          <a:bodyPr wrap="square" rtlCol="0">
            <a:spAutoFit/>
          </a:bodyPr>
          <a:lstStyle/>
          <a:p>
            <a:r>
              <a:rPr lang="en-US" b="1" dirty="0" smtClean="0"/>
              <a:t>Iris-</a:t>
            </a:r>
            <a:r>
              <a:rPr lang="en-US" b="1" dirty="0" err="1" smtClean="0"/>
              <a:t>train.arff</a:t>
            </a:r>
            <a:endParaRPr lang="en-US" b="1" dirty="0"/>
          </a:p>
        </p:txBody>
      </p:sp>
      <p:sp>
        <p:nvSpPr>
          <p:cNvPr id="7" name="TextBox 6"/>
          <p:cNvSpPr txBox="1"/>
          <p:nvPr/>
        </p:nvSpPr>
        <p:spPr>
          <a:xfrm>
            <a:off x="8332577" y="4204156"/>
            <a:ext cx="1739471" cy="1200329"/>
          </a:xfrm>
          <a:prstGeom prst="rect">
            <a:avLst/>
          </a:prstGeom>
          <a:noFill/>
        </p:spPr>
        <p:txBody>
          <a:bodyPr wrap="square" rtlCol="0">
            <a:spAutoFit/>
          </a:bodyPr>
          <a:lstStyle/>
          <a:p>
            <a:r>
              <a:rPr lang="en-US" b="1" dirty="0" smtClean="0"/>
              <a:t>Decision tree</a:t>
            </a:r>
          </a:p>
          <a:p>
            <a:r>
              <a:rPr lang="en-US" b="1" dirty="0" smtClean="0"/>
              <a:t>Random Forest</a:t>
            </a:r>
          </a:p>
          <a:p>
            <a:r>
              <a:rPr lang="en-US" b="1" dirty="0" smtClean="0"/>
              <a:t>Naïve Bayes</a:t>
            </a:r>
          </a:p>
          <a:p>
            <a:r>
              <a:rPr lang="en-US" b="1" dirty="0" smtClean="0"/>
              <a:t>…</a:t>
            </a:r>
            <a:endParaRPr lang="en-US" b="1" dirty="0"/>
          </a:p>
        </p:txBody>
      </p:sp>
      <p:sp>
        <p:nvSpPr>
          <p:cNvPr id="8" name="Rectangle 7"/>
          <p:cNvSpPr/>
          <p:nvPr/>
        </p:nvSpPr>
        <p:spPr>
          <a:xfrm>
            <a:off x="4408763" y="4154160"/>
            <a:ext cx="2032440" cy="122986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a:stCxn id="6" idx="3"/>
            <a:endCxn id="8" idx="1"/>
          </p:cNvCxnSpPr>
          <p:nvPr/>
        </p:nvCxnSpPr>
        <p:spPr>
          <a:xfrm flipV="1">
            <a:off x="3707621" y="4769093"/>
            <a:ext cx="701142" cy="4363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4424683" y="5589455"/>
            <a:ext cx="2032440" cy="6476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4934276" y="6456046"/>
            <a:ext cx="1452875" cy="369332"/>
          </a:xfrm>
          <a:prstGeom prst="rect">
            <a:avLst/>
          </a:prstGeom>
          <a:noFill/>
        </p:spPr>
        <p:txBody>
          <a:bodyPr wrap="square" rtlCol="0">
            <a:spAutoFit/>
          </a:bodyPr>
          <a:lstStyle/>
          <a:p>
            <a:r>
              <a:rPr lang="en-US" b="1" dirty="0" smtClean="0"/>
              <a:t>Iris-</a:t>
            </a:r>
            <a:r>
              <a:rPr lang="en-US" b="1" dirty="0" err="1" smtClean="0"/>
              <a:t>test.arff</a:t>
            </a:r>
            <a:endParaRPr lang="en-US" b="1" dirty="0"/>
          </a:p>
        </p:txBody>
      </p:sp>
      <p:cxnSp>
        <p:nvCxnSpPr>
          <p:cNvPr id="17" name="Straight Arrow Connector 16"/>
          <p:cNvCxnSpPr>
            <a:stCxn id="16" idx="0"/>
            <a:endCxn id="15" idx="2"/>
          </p:cNvCxnSpPr>
          <p:nvPr/>
        </p:nvCxnSpPr>
        <p:spPr>
          <a:xfrm flipH="1" flipV="1">
            <a:off x="5440903" y="6237123"/>
            <a:ext cx="219811" cy="2189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40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Classification – </a:t>
            </a:r>
            <a:r>
              <a:rPr lang="en-US" b="1" dirty="0" smtClean="0"/>
              <a:t>Decision Tree </a:t>
            </a:r>
            <a:r>
              <a:rPr lang="en-US" b="1" dirty="0"/>
              <a:t>Example</a:t>
            </a:r>
            <a:endParaRPr lang="en-US" dirty="0"/>
          </a:p>
        </p:txBody>
      </p:sp>
      <p:sp>
        <p:nvSpPr>
          <p:cNvPr id="3" name="Content Placeholder 2"/>
          <p:cNvSpPr>
            <a:spLocks noGrp="1"/>
          </p:cNvSpPr>
          <p:nvPr>
            <p:ph idx="1"/>
          </p:nvPr>
        </p:nvSpPr>
        <p:spPr/>
        <p:txBody>
          <a:bodyPr/>
          <a:lstStyle/>
          <a:p>
            <a:r>
              <a:rPr lang="en-US" dirty="0"/>
              <a:t>A decision tree is a tree-structured plan of a set of attributes to test in order to predict the output. </a:t>
            </a:r>
          </a:p>
          <a:p>
            <a:pPr lvl="1"/>
            <a:endParaRPr lang="en-US" dirty="0" smtClean="0"/>
          </a:p>
          <a:p>
            <a:r>
              <a:rPr lang="en-US" dirty="0"/>
              <a:t>There are many algorithms to build a Decision Tree (ID3, C4.5, CART, SLIQ, SPRINT, </a:t>
            </a:r>
            <a:r>
              <a:rPr lang="en-US" dirty="0" err="1"/>
              <a:t>etc</a:t>
            </a:r>
            <a:r>
              <a:rPr lang="en-US" dirty="0" smtClean="0"/>
              <a:t>).</a:t>
            </a:r>
          </a:p>
          <a:p>
            <a:pPr lvl="1"/>
            <a:endParaRPr lang="en-US" dirty="0"/>
          </a:p>
          <a:p>
            <a:r>
              <a:rPr lang="en-US" dirty="0" smtClean="0"/>
              <a:t>Since the Iris dataset contains continuous attributes, we will utilize C4.5 as the primary algorithm. </a:t>
            </a:r>
          </a:p>
          <a:p>
            <a:pPr lvl="1"/>
            <a:r>
              <a:rPr lang="en-US" dirty="0" smtClean="0"/>
              <a:t>Represented as J48 in WEKA. </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13</a:t>
            </a:fld>
            <a:endParaRPr lang="en-US"/>
          </a:p>
        </p:txBody>
      </p:sp>
    </p:spTree>
    <p:extLst>
      <p:ext uri="{BB962C8B-B14F-4D97-AF65-F5344CB8AC3E}">
        <p14:creationId xmlns:p14="http://schemas.microsoft.com/office/powerpoint/2010/main" val="3837685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790488" y="852381"/>
            <a:ext cx="4993562" cy="4600682"/>
          </a:xfrm>
          <a:prstGeom prst="rect">
            <a:avLst/>
          </a:prstGeom>
          <a:ln w="28575">
            <a:solidFill>
              <a:schemeClr val="tx1"/>
            </a:solidFill>
          </a:ln>
        </p:spPr>
      </p:pic>
      <p:pic>
        <p:nvPicPr>
          <p:cNvPr id="3" name="Picture 2"/>
          <p:cNvPicPr>
            <a:picLocks noChangeAspect="1"/>
          </p:cNvPicPr>
          <p:nvPr/>
        </p:nvPicPr>
        <p:blipFill>
          <a:blip r:embed="rId3"/>
          <a:stretch>
            <a:fillRect/>
          </a:stretch>
        </p:blipFill>
        <p:spPr>
          <a:xfrm>
            <a:off x="495887" y="952500"/>
            <a:ext cx="6227468" cy="4408475"/>
          </a:xfrm>
          <a:prstGeom prst="rect">
            <a:avLst/>
          </a:prstGeom>
          <a:ln w="28575">
            <a:solidFill>
              <a:schemeClr val="tx1"/>
            </a:solidFill>
          </a:ln>
        </p:spPr>
      </p:pic>
      <p:sp>
        <p:nvSpPr>
          <p:cNvPr id="2" name="Title 1"/>
          <p:cNvSpPr>
            <a:spLocks noGrp="1"/>
          </p:cNvSpPr>
          <p:nvPr>
            <p:ph type="title"/>
          </p:nvPr>
        </p:nvSpPr>
        <p:spPr>
          <a:xfrm>
            <a:off x="838199" y="-79375"/>
            <a:ext cx="10883879" cy="1325563"/>
          </a:xfrm>
        </p:spPr>
        <p:txBody>
          <a:bodyPr/>
          <a:lstStyle/>
          <a:p>
            <a:r>
              <a:rPr lang="en-US" b="1" dirty="0" smtClean="0"/>
              <a:t>Decision Tree Training – Explorer Configurations</a:t>
            </a:r>
            <a:endParaRPr lang="en-US" b="1" dirty="0"/>
          </a:p>
        </p:txBody>
      </p:sp>
      <p:sp>
        <p:nvSpPr>
          <p:cNvPr id="4" name="Slide Number Placeholder 3"/>
          <p:cNvSpPr>
            <a:spLocks noGrp="1"/>
          </p:cNvSpPr>
          <p:nvPr>
            <p:ph type="sldNum" sz="quarter" idx="12"/>
          </p:nvPr>
        </p:nvSpPr>
        <p:spPr/>
        <p:txBody>
          <a:bodyPr/>
          <a:lstStyle/>
          <a:p>
            <a:fld id="{752CC240-701A-42FE-B8E5-BC89EBD048C8}" type="slidenum">
              <a:rPr lang="en-US" smtClean="0"/>
              <a:t>14</a:t>
            </a:fld>
            <a:endParaRPr lang="en-US"/>
          </a:p>
        </p:txBody>
      </p:sp>
      <p:sp>
        <p:nvSpPr>
          <p:cNvPr id="6" name="Content Placeholder 2"/>
          <p:cNvSpPr txBox="1">
            <a:spLocks/>
          </p:cNvSpPr>
          <p:nvPr/>
        </p:nvSpPr>
        <p:spPr>
          <a:xfrm>
            <a:off x="533378" y="5453062"/>
            <a:ext cx="5363987" cy="1404937"/>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smtClean="0"/>
              <a:t>After loading data, select the “Classify” tab. All classification tasks will be completed in this area. </a:t>
            </a:r>
          </a:p>
          <a:p>
            <a:pPr marL="971550" lvl="1" indent="-514350">
              <a:buFont typeface="+mj-lt"/>
              <a:buAutoNum type="arabicPeriod"/>
            </a:pPr>
            <a:endParaRPr lang="en-US" dirty="0" smtClean="0"/>
          </a:p>
          <a:p>
            <a:pPr marL="514350" indent="-514350">
              <a:buFont typeface="+mj-lt"/>
              <a:buAutoNum type="arabicPeriod"/>
            </a:pPr>
            <a:r>
              <a:rPr lang="en-US" dirty="0" smtClean="0"/>
              <a:t>Click on the “Choose” button. WEKA has a variety of in-built classifiers. For our purposes, select “J48.”  You can use ID3 if you prefer. </a:t>
            </a:r>
          </a:p>
        </p:txBody>
      </p:sp>
      <p:sp>
        <p:nvSpPr>
          <p:cNvPr id="8" name="Rectangle 7"/>
          <p:cNvSpPr/>
          <p:nvPr/>
        </p:nvSpPr>
        <p:spPr>
          <a:xfrm>
            <a:off x="477640" y="923925"/>
            <a:ext cx="2849661" cy="177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04640" y="1355724"/>
            <a:ext cx="2332100" cy="30384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263440" y="1168916"/>
            <a:ext cx="775586" cy="1868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814605" y="1382872"/>
            <a:ext cx="1483241" cy="9012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805148" y="2502867"/>
            <a:ext cx="1246578" cy="21303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951819" y="1355724"/>
            <a:ext cx="2698370" cy="393819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495539" y="825500"/>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5" name="TextBox 14"/>
          <p:cNvSpPr txBox="1"/>
          <p:nvPr/>
        </p:nvSpPr>
        <p:spPr>
          <a:xfrm>
            <a:off x="3190740" y="2906207"/>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16" name="Rectangle 15"/>
          <p:cNvSpPr/>
          <p:nvPr/>
        </p:nvSpPr>
        <p:spPr>
          <a:xfrm>
            <a:off x="1154158" y="3018884"/>
            <a:ext cx="662842" cy="1276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p:cNvCxnSpPr>
            <a:stCxn id="15" idx="1"/>
            <a:endCxn id="16" idx="3"/>
          </p:cNvCxnSpPr>
          <p:nvPr/>
        </p:nvCxnSpPr>
        <p:spPr>
          <a:xfrm flipH="1" flipV="1">
            <a:off x="1817000" y="3082722"/>
            <a:ext cx="1373740" cy="815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7737340" y="792162"/>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
        <p:nvSpPr>
          <p:cNvPr id="22" name="TextBox 21"/>
          <p:cNvSpPr txBox="1"/>
          <p:nvPr/>
        </p:nvSpPr>
        <p:spPr>
          <a:xfrm>
            <a:off x="11075547" y="931624"/>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
        <p:nvSpPr>
          <p:cNvPr id="23" name="TextBox 22"/>
          <p:cNvSpPr txBox="1"/>
          <p:nvPr/>
        </p:nvSpPr>
        <p:spPr>
          <a:xfrm>
            <a:off x="8297846" y="1833486"/>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24" name="TextBox 23"/>
          <p:cNvSpPr txBox="1"/>
          <p:nvPr/>
        </p:nvSpPr>
        <p:spPr>
          <a:xfrm>
            <a:off x="8078534" y="2382520"/>
            <a:ext cx="301686" cy="369332"/>
          </a:xfrm>
          <a:prstGeom prst="rect">
            <a:avLst/>
          </a:prstGeom>
          <a:noFill/>
        </p:spPr>
        <p:txBody>
          <a:bodyPr wrap="none" rtlCol="0">
            <a:spAutoFit/>
          </a:bodyPr>
          <a:lstStyle/>
          <a:p>
            <a:r>
              <a:rPr lang="en-US" b="1" dirty="0" smtClean="0">
                <a:solidFill>
                  <a:srgbClr val="FF0000"/>
                </a:solidFill>
              </a:rPr>
              <a:t>3</a:t>
            </a:r>
            <a:endParaRPr lang="en-US" b="1" dirty="0">
              <a:solidFill>
                <a:srgbClr val="FF0000"/>
              </a:solidFill>
            </a:endParaRPr>
          </a:p>
        </p:txBody>
      </p:sp>
      <p:sp>
        <p:nvSpPr>
          <p:cNvPr id="25" name="Content Placeholder 2"/>
          <p:cNvSpPr txBox="1">
            <a:spLocks/>
          </p:cNvSpPr>
          <p:nvPr/>
        </p:nvSpPr>
        <p:spPr>
          <a:xfrm>
            <a:off x="6399261" y="5430396"/>
            <a:ext cx="5118100" cy="1427603"/>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smtClean="0"/>
              <a:t>You can configure the classifier accordingly. For now, you can leave all settings as default. </a:t>
            </a:r>
          </a:p>
          <a:p>
            <a:pPr marL="514350" indent="-514350">
              <a:buFont typeface="+mj-lt"/>
              <a:buAutoNum type="arabicPeriod"/>
            </a:pPr>
            <a:r>
              <a:rPr lang="en-US" dirty="0" smtClean="0"/>
              <a:t>WEKA also allows you to select testing/training options. 10 fold cross-validation is a standard, select that. </a:t>
            </a:r>
          </a:p>
          <a:p>
            <a:pPr marL="514350" indent="-514350">
              <a:buFont typeface="+mj-lt"/>
              <a:buAutoNum type="arabicPeriod"/>
            </a:pPr>
            <a:r>
              <a:rPr lang="en-US" dirty="0" smtClean="0"/>
              <a:t>After configuring the classifier settings, press “Start.” </a:t>
            </a:r>
          </a:p>
        </p:txBody>
      </p:sp>
      <p:cxnSp>
        <p:nvCxnSpPr>
          <p:cNvPr id="26" name="Straight Arrow Connector 25"/>
          <p:cNvCxnSpPr>
            <a:stCxn id="27" idx="1"/>
          </p:cNvCxnSpPr>
          <p:nvPr/>
        </p:nvCxnSpPr>
        <p:spPr>
          <a:xfrm flipH="1" flipV="1">
            <a:off x="2936740" y="2527107"/>
            <a:ext cx="1041400" cy="801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3978140" y="2284099"/>
            <a:ext cx="1105174" cy="646331"/>
          </a:xfrm>
          <a:prstGeom prst="rect">
            <a:avLst/>
          </a:prstGeom>
          <a:noFill/>
        </p:spPr>
        <p:txBody>
          <a:bodyPr wrap="none" rtlCol="0">
            <a:spAutoFit/>
          </a:bodyPr>
          <a:lstStyle/>
          <a:p>
            <a:pPr algn="ctr"/>
            <a:r>
              <a:rPr lang="en-US" b="1" dirty="0" smtClean="0">
                <a:solidFill>
                  <a:srgbClr val="FF0000"/>
                </a:solidFill>
              </a:rPr>
              <a:t>List of all</a:t>
            </a:r>
          </a:p>
          <a:p>
            <a:pPr algn="ctr"/>
            <a:r>
              <a:rPr lang="en-US" b="1" dirty="0" smtClean="0">
                <a:solidFill>
                  <a:srgbClr val="FF0000"/>
                </a:solidFill>
              </a:rPr>
              <a:t>classifiers</a:t>
            </a:r>
            <a:endParaRPr lang="en-US" b="1" dirty="0">
              <a:solidFill>
                <a:srgbClr val="FF0000"/>
              </a:solidFill>
            </a:endParaRPr>
          </a:p>
        </p:txBody>
      </p:sp>
    </p:spTree>
    <p:extLst>
      <p:ext uri="{BB962C8B-B14F-4D97-AF65-F5344CB8AC3E}">
        <p14:creationId xmlns:p14="http://schemas.microsoft.com/office/powerpoint/2010/main" val="9279110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59073" y="851130"/>
            <a:ext cx="5939918" cy="3730752"/>
          </a:xfrm>
          <a:prstGeom prst="rect">
            <a:avLst/>
          </a:prstGeom>
          <a:ln w="28575">
            <a:solidFill>
              <a:schemeClr val="tx1"/>
            </a:solidFill>
          </a:ln>
        </p:spPr>
      </p:pic>
      <p:sp>
        <p:nvSpPr>
          <p:cNvPr id="2" name="Title 1"/>
          <p:cNvSpPr>
            <a:spLocks noGrp="1"/>
          </p:cNvSpPr>
          <p:nvPr>
            <p:ph type="title"/>
          </p:nvPr>
        </p:nvSpPr>
        <p:spPr>
          <a:xfrm>
            <a:off x="838200" y="-208086"/>
            <a:ext cx="10515600" cy="1325563"/>
          </a:xfrm>
        </p:spPr>
        <p:txBody>
          <a:bodyPr/>
          <a:lstStyle/>
          <a:p>
            <a:r>
              <a:rPr lang="en-US" b="1" dirty="0" smtClean="0"/>
              <a:t>Decision Tree Training – Explorer Results </a:t>
            </a:r>
            <a:endParaRPr lang="en-US" b="1" dirty="0"/>
          </a:p>
        </p:txBody>
      </p:sp>
      <p:sp>
        <p:nvSpPr>
          <p:cNvPr id="4" name="Slide Number Placeholder 3"/>
          <p:cNvSpPr>
            <a:spLocks noGrp="1"/>
          </p:cNvSpPr>
          <p:nvPr>
            <p:ph type="sldNum" sz="quarter" idx="12"/>
          </p:nvPr>
        </p:nvSpPr>
        <p:spPr/>
        <p:txBody>
          <a:bodyPr/>
          <a:lstStyle/>
          <a:p>
            <a:fld id="{752CC240-701A-42FE-B8E5-BC89EBD048C8}" type="slidenum">
              <a:rPr lang="en-US" smtClean="0"/>
              <a:t>15</a:t>
            </a:fld>
            <a:endParaRPr lang="en-US"/>
          </a:p>
        </p:txBody>
      </p:sp>
      <p:sp>
        <p:nvSpPr>
          <p:cNvPr id="9" name="Content Placeholder 8"/>
          <p:cNvSpPr>
            <a:spLocks noGrp="1"/>
          </p:cNvSpPr>
          <p:nvPr>
            <p:ph idx="1"/>
          </p:nvPr>
        </p:nvSpPr>
        <p:spPr>
          <a:xfrm>
            <a:off x="221245" y="4722125"/>
            <a:ext cx="6232525" cy="1999350"/>
          </a:xfrm>
        </p:spPr>
        <p:txBody>
          <a:bodyPr>
            <a:normAutofit fontScale="55000" lnSpcReduction="20000"/>
          </a:bodyPr>
          <a:lstStyle/>
          <a:p>
            <a:pPr marL="514350" indent="-514350">
              <a:buFont typeface="+mj-lt"/>
              <a:buAutoNum type="arabicPeriod"/>
            </a:pPr>
            <a:r>
              <a:rPr lang="en-US" dirty="0" smtClean="0"/>
              <a:t>After running the algorithm, you will get your model results! All of the previously run models will appear in the bottom left. </a:t>
            </a:r>
          </a:p>
          <a:p>
            <a:pPr marL="514350" indent="-514350">
              <a:buFont typeface="+mj-lt"/>
              <a:buAutoNum type="arabicPeriod"/>
            </a:pPr>
            <a:r>
              <a:rPr lang="en-US" dirty="0" smtClean="0"/>
              <a:t>The results of your classifier (e.g., confusion matrix, accuracies, etc.) will appear in the “Classifier output” section. </a:t>
            </a:r>
          </a:p>
          <a:p>
            <a:pPr marL="971550" lvl="1" indent="-514350">
              <a:buFont typeface="+mj-lt"/>
              <a:buAutoNum type="arabicPeriod"/>
            </a:pPr>
            <a:r>
              <a:rPr lang="en-US" dirty="0" smtClean="0"/>
              <a:t>You can also output results as a CSV for later processing. </a:t>
            </a:r>
          </a:p>
          <a:p>
            <a:pPr marL="514350" indent="-514350">
              <a:buFont typeface="+mj-lt"/>
              <a:buAutoNum type="arabicPeriod"/>
            </a:pPr>
            <a:r>
              <a:rPr lang="en-US" dirty="0" smtClean="0"/>
              <a:t>You can also generate visualizations for your results by right-clicking on the model in the bottom left and selecting a visualization. </a:t>
            </a:r>
          </a:p>
          <a:p>
            <a:pPr lvl="1"/>
            <a:r>
              <a:rPr lang="en-US" dirty="0" smtClean="0"/>
              <a:t>Actual decision tree and and ROC curve visualizations are provided on the right. </a:t>
            </a:r>
          </a:p>
        </p:txBody>
      </p:sp>
      <p:sp>
        <p:nvSpPr>
          <p:cNvPr id="8" name="Rectangle 7"/>
          <p:cNvSpPr/>
          <p:nvPr/>
        </p:nvSpPr>
        <p:spPr>
          <a:xfrm>
            <a:off x="176508" y="2977952"/>
            <a:ext cx="1341500" cy="11947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592200" y="3758144"/>
            <a:ext cx="1468500" cy="47780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592200" y="2661737"/>
            <a:ext cx="4220722" cy="81941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09600" y="3109412"/>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
        <p:nvSpPr>
          <p:cNvPr id="15" name="TextBox 14"/>
          <p:cNvSpPr txBox="1"/>
          <p:nvPr/>
        </p:nvSpPr>
        <p:spPr>
          <a:xfrm>
            <a:off x="3568700" y="3388812"/>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17" name="TextBox 16"/>
          <p:cNvSpPr txBox="1"/>
          <p:nvPr/>
        </p:nvSpPr>
        <p:spPr>
          <a:xfrm>
            <a:off x="7124700" y="4533900"/>
            <a:ext cx="301686" cy="369332"/>
          </a:xfrm>
          <a:prstGeom prst="rect">
            <a:avLst/>
          </a:prstGeom>
          <a:noFill/>
        </p:spPr>
        <p:txBody>
          <a:bodyPr wrap="none" rtlCol="0">
            <a:spAutoFit/>
          </a:bodyPr>
          <a:lstStyle/>
          <a:p>
            <a:r>
              <a:rPr lang="en-US" b="1" dirty="0" smtClean="0">
                <a:solidFill>
                  <a:srgbClr val="FF0000"/>
                </a:solidFill>
              </a:rPr>
              <a:t>3</a:t>
            </a:r>
            <a:endParaRPr lang="en-US" b="1" dirty="0">
              <a:solidFill>
                <a:srgbClr val="FF0000"/>
              </a:solidFill>
            </a:endParaRPr>
          </a:p>
        </p:txBody>
      </p:sp>
      <p:pic>
        <p:nvPicPr>
          <p:cNvPr id="6" name="Picture 5"/>
          <p:cNvPicPr>
            <a:picLocks noChangeAspect="1"/>
          </p:cNvPicPr>
          <p:nvPr/>
        </p:nvPicPr>
        <p:blipFill>
          <a:blip r:embed="rId3"/>
          <a:stretch>
            <a:fillRect/>
          </a:stretch>
        </p:blipFill>
        <p:spPr>
          <a:xfrm>
            <a:off x="7475868" y="3965894"/>
            <a:ext cx="3706695" cy="2481818"/>
          </a:xfrm>
          <a:prstGeom prst="rect">
            <a:avLst/>
          </a:prstGeom>
          <a:ln w="28575">
            <a:solidFill>
              <a:schemeClr val="tx1"/>
            </a:solidFill>
          </a:ln>
        </p:spPr>
      </p:pic>
      <p:pic>
        <p:nvPicPr>
          <p:cNvPr id="3" name="Picture 2"/>
          <p:cNvPicPr>
            <a:picLocks noChangeAspect="1"/>
          </p:cNvPicPr>
          <p:nvPr/>
        </p:nvPicPr>
        <p:blipFill>
          <a:blip r:embed="rId4"/>
          <a:stretch>
            <a:fillRect/>
          </a:stretch>
        </p:blipFill>
        <p:spPr>
          <a:xfrm>
            <a:off x="7426386" y="731064"/>
            <a:ext cx="3746448" cy="3053238"/>
          </a:xfrm>
          <a:prstGeom prst="rect">
            <a:avLst/>
          </a:prstGeom>
          <a:ln w="28575">
            <a:solidFill>
              <a:schemeClr val="tx1"/>
            </a:solidFill>
          </a:ln>
        </p:spPr>
      </p:pic>
      <p:sp>
        <p:nvSpPr>
          <p:cNvPr id="19" name="TextBox 18"/>
          <p:cNvSpPr txBox="1"/>
          <p:nvPr/>
        </p:nvSpPr>
        <p:spPr>
          <a:xfrm>
            <a:off x="7058733" y="2011334"/>
            <a:ext cx="301686" cy="369332"/>
          </a:xfrm>
          <a:prstGeom prst="rect">
            <a:avLst/>
          </a:prstGeom>
          <a:noFill/>
        </p:spPr>
        <p:txBody>
          <a:bodyPr wrap="none" rtlCol="0">
            <a:spAutoFit/>
          </a:bodyPr>
          <a:lstStyle/>
          <a:p>
            <a:r>
              <a:rPr lang="en-US" b="1" dirty="0" smtClean="0">
                <a:solidFill>
                  <a:srgbClr val="FF0000"/>
                </a:solidFill>
              </a:rPr>
              <a:t>3</a:t>
            </a:r>
            <a:endParaRPr lang="en-US" b="1" dirty="0">
              <a:solidFill>
                <a:srgbClr val="FF0000"/>
              </a:solidFill>
            </a:endParaRPr>
          </a:p>
        </p:txBody>
      </p:sp>
    </p:spTree>
    <p:extLst>
      <p:ext uri="{BB962C8B-B14F-4D97-AF65-F5344CB8AC3E}">
        <p14:creationId xmlns:p14="http://schemas.microsoft.com/office/powerpoint/2010/main" val="20895741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Classification – Random Forest Example</a:t>
            </a:r>
            <a:endParaRPr lang="en-US" dirty="0"/>
          </a:p>
        </p:txBody>
      </p:sp>
      <p:sp>
        <p:nvSpPr>
          <p:cNvPr id="3" name="Content Placeholder 2"/>
          <p:cNvSpPr>
            <a:spLocks noGrp="1"/>
          </p:cNvSpPr>
          <p:nvPr>
            <p:ph idx="1"/>
          </p:nvPr>
        </p:nvSpPr>
        <p:spPr/>
        <p:txBody>
          <a:bodyPr/>
          <a:lstStyle/>
          <a:p>
            <a:r>
              <a:rPr lang="en-US" dirty="0"/>
              <a:t>Random </a:t>
            </a:r>
            <a:r>
              <a:rPr lang="en-US" dirty="0" smtClean="0"/>
              <a:t>Forest is based off of bagging decision trees. </a:t>
            </a:r>
          </a:p>
          <a:p>
            <a:pPr lvl="1"/>
            <a:endParaRPr lang="en-US" dirty="0"/>
          </a:p>
          <a:p>
            <a:r>
              <a:rPr lang="en-US" dirty="0" smtClean="0"/>
              <a:t>Each decision tree in the bag is only using a subset of features. </a:t>
            </a:r>
          </a:p>
          <a:p>
            <a:pPr lvl="1"/>
            <a:endParaRPr lang="en-US" dirty="0"/>
          </a:p>
          <a:p>
            <a:r>
              <a:rPr lang="en-US" dirty="0" smtClean="0"/>
              <a:t>As such, there are only a few hyper-parameters we need to tune in WEKA:</a:t>
            </a:r>
          </a:p>
          <a:p>
            <a:pPr lvl="1"/>
            <a:r>
              <a:rPr lang="en-US" dirty="0" smtClean="0"/>
              <a:t>How many trees to build (we will build 10)</a:t>
            </a:r>
          </a:p>
          <a:p>
            <a:pPr lvl="1"/>
            <a:r>
              <a:rPr lang="en-US" dirty="0" smtClean="0"/>
              <a:t>How deep to build the trees (we will select 3)</a:t>
            </a:r>
          </a:p>
          <a:p>
            <a:pPr lvl="1"/>
            <a:r>
              <a:rPr lang="en-US" dirty="0" smtClean="0"/>
              <a:t>Number of features which should be used for each tree</a:t>
            </a:r>
            <a:r>
              <a:rPr lang="en-US" dirty="0"/>
              <a:t> </a:t>
            </a:r>
            <a:r>
              <a:rPr lang="en-US" dirty="0" smtClean="0"/>
              <a:t>(we will choose 2)</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16</a:t>
            </a:fld>
            <a:endParaRPr lang="en-US"/>
          </a:p>
        </p:txBody>
      </p:sp>
    </p:spTree>
    <p:extLst>
      <p:ext uri="{BB962C8B-B14F-4D97-AF65-F5344CB8AC3E}">
        <p14:creationId xmlns:p14="http://schemas.microsoft.com/office/powerpoint/2010/main" val="34471642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2"/>
          <a:stretch>
            <a:fillRect/>
          </a:stretch>
        </p:blipFill>
        <p:spPr>
          <a:xfrm>
            <a:off x="6540200" y="977900"/>
            <a:ext cx="5487653" cy="4145756"/>
          </a:xfrm>
          <a:prstGeom prst="rect">
            <a:avLst/>
          </a:prstGeom>
          <a:ln w="28575">
            <a:solidFill>
              <a:schemeClr val="tx1"/>
            </a:solidFill>
          </a:ln>
        </p:spPr>
      </p:pic>
      <p:pic>
        <p:nvPicPr>
          <p:cNvPr id="3" name="Picture 2"/>
          <p:cNvPicPr>
            <a:picLocks noChangeAspect="1"/>
          </p:cNvPicPr>
          <p:nvPr/>
        </p:nvPicPr>
        <p:blipFill>
          <a:blip r:embed="rId3"/>
          <a:stretch>
            <a:fillRect/>
          </a:stretch>
        </p:blipFill>
        <p:spPr>
          <a:xfrm>
            <a:off x="236575" y="952500"/>
            <a:ext cx="6227468" cy="4408475"/>
          </a:xfrm>
          <a:prstGeom prst="rect">
            <a:avLst/>
          </a:prstGeom>
          <a:ln w="28575">
            <a:solidFill>
              <a:schemeClr val="tx1"/>
            </a:solidFill>
          </a:ln>
        </p:spPr>
      </p:pic>
      <p:sp>
        <p:nvSpPr>
          <p:cNvPr id="2" name="Title 1"/>
          <p:cNvSpPr>
            <a:spLocks noGrp="1"/>
          </p:cNvSpPr>
          <p:nvPr>
            <p:ph type="title"/>
          </p:nvPr>
        </p:nvSpPr>
        <p:spPr>
          <a:xfrm>
            <a:off x="533377" y="-79375"/>
            <a:ext cx="11188701" cy="1325563"/>
          </a:xfrm>
        </p:spPr>
        <p:txBody>
          <a:bodyPr/>
          <a:lstStyle/>
          <a:p>
            <a:r>
              <a:rPr lang="en-US" b="1" dirty="0" smtClean="0"/>
              <a:t>Random Forest Training – Explorer Configurations</a:t>
            </a:r>
            <a:endParaRPr lang="en-US" b="1" dirty="0"/>
          </a:p>
        </p:txBody>
      </p:sp>
      <p:sp>
        <p:nvSpPr>
          <p:cNvPr id="4" name="Slide Number Placeholder 3"/>
          <p:cNvSpPr>
            <a:spLocks noGrp="1"/>
          </p:cNvSpPr>
          <p:nvPr>
            <p:ph type="sldNum" sz="quarter" idx="12"/>
          </p:nvPr>
        </p:nvSpPr>
        <p:spPr/>
        <p:txBody>
          <a:bodyPr/>
          <a:lstStyle/>
          <a:p>
            <a:fld id="{752CC240-701A-42FE-B8E5-BC89EBD048C8}" type="slidenum">
              <a:rPr lang="en-US" smtClean="0"/>
              <a:t>17</a:t>
            </a:fld>
            <a:endParaRPr lang="en-US"/>
          </a:p>
        </p:txBody>
      </p:sp>
      <p:sp>
        <p:nvSpPr>
          <p:cNvPr id="6" name="Content Placeholder 2"/>
          <p:cNvSpPr txBox="1">
            <a:spLocks/>
          </p:cNvSpPr>
          <p:nvPr/>
        </p:nvSpPr>
        <p:spPr>
          <a:xfrm>
            <a:off x="533378" y="5453063"/>
            <a:ext cx="5363987" cy="1176338"/>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smtClean="0"/>
              <a:t>After loading data, select the “Classify” tab. All classification tasks will be completed in this area. </a:t>
            </a:r>
          </a:p>
          <a:p>
            <a:pPr marL="971550" lvl="1" indent="-514350">
              <a:buFont typeface="+mj-lt"/>
              <a:buAutoNum type="arabicPeriod"/>
            </a:pPr>
            <a:endParaRPr lang="en-US" dirty="0" smtClean="0"/>
          </a:p>
          <a:p>
            <a:pPr marL="514350" indent="-514350">
              <a:buFont typeface="+mj-lt"/>
              <a:buAutoNum type="arabicPeriod"/>
            </a:pPr>
            <a:r>
              <a:rPr lang="en-US" dirty="0" smtClean="0"/>
              <a:t>Click on the “Choose” button. WEKA has a variety of in-built classifiers. For our purposes, select “Random Forest.”  </a:t>
            </a:r>
          </a:p>
        </p:txBody>
      </p:sp>
      <p:sp>
        <p:nvSpPr>
          <p:cNvPr id="8" name="Rectangle 7"/>
          <p:cNvSpPr/>
          <p:nvPr/>
        </p:nvSpPr>
        <p:spPr>
          <a:xfrm>
            <a:off x="218328" y="923925"/>
            <a:ext cx="2849661" cy="177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45328" y="1355724"/>
            <a:ext cx="2332100" cy="30384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046228" y="1457325"/>
            <a:ext cx="1503300" cy="1545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555628" y="1655921"/>
            <a:ext cx="1900300" cy="121888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517528" y="3006725"/>
            <a:ext cx="973200" cy="2317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549528" y="1828800"/>
            <a:ext cx="3322680" cy="235278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236227" y="825500"/>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5" name="TextBox 14"/>
          <p:cNvSpPr txBox="1"/>
          <p:nvPr/>
        </p:nvSpPr>
        <p:spPr>
          <a:xfrm>
            <a:off x="2931428" y="3643192"/>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16" name="Rectangle 15"/>
          <p:cNvSpPr/>
          <p:nvPr/>
        </p:nvSpPr>
        <p:spPr>
          <a:xfrm>
            <a:off x="894846" y="3769517"/>
            <a:ext cx="662842" cy="1276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p:cNvCxnSpPr>
            <a:stCxn id="15" idx="1"/>
            <a:endCxn id="16" idx="3"/>
          </p:cNvCxnSpPr>
          <p:nvPr/>
        </p:nvCxnSpPr>
        <p:spPr>
          <a:xfrm flipH="1">
            <a:off x="1557688" y="3827858"/>
            <a:ext cx="1373740" cy="54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7020828" y="1104900"/>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
        <p:nvSpPr>
          <p:cNvPr id="22" name="TextBox 21"/>
          <p:cNvSpPr txBox="1"/>
          <p:nvPr/>
        </p:nvSpPr>
        <p:spPr>
          <a:xfrm>
            <a:off x="9929128" y="1524000"/>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
        <p:nvSpPr>
          <p:cNvPr id="23" name="TextBox 22"/>
          <p:cNvSpPr txBox="1"/>
          <p:nvPr/>
        </p:nvSpPr>
        <p:spPr>
          <a:xfrm>
            <a:off x="7478028" y="1638300"/>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24" name="TextBox 23"/>
          <p:cNvSpPr txBox="1"/>
          <p:nvPr/>
        </p:nvSpPr>
        <p:spPr>
          <a:xfrm>
            <a:off x="7490728" y="2895600"/>
            <a:ext cx="301686" cy="369332"/>
          </a:xfrm>
          <a:prstGeom prst="rect">
            <a:avLst/>
          </a:prstGeom>
          <a:noFill/>
        </p:spPr>
        <p:txBody>
          <a:bodyPr wrap="none" rtlCol="0">
            <a:spAutoFit/>
          </a:bodyPr>
          <a:lstStyle/>
          <a:p>
            <a:r>
              <a:rPr lang="en-US" b="1" dirty="0" smtClean="0">
                <a:solidFill>
                  <a:srgbClr val="FF0000"/>
                </a:solidFill>
              </a:rPr>
              <a:t>3</a:t>
            </a:r>
            <a:endParaRPr lang="en-US" b="1" dirty="0">
              <a:solidFill>
                <a:srgbClr val="FF0000"/>
              </a:solidFill>
            </a:endParaRPr>
          </a:p>
        </p:txBody>
      </p:sp>
      <p:sp>
        <p:nvSpPr>
          <p:cNvPr id="25" name="Content Placeholder 2"/>
          <p:cNvSpPr txBox="1">
            <a:spLocks/>
          </p:cNvSpPr>
          <p:nvPr/>
        </p:nvSpPr>
        <p:spPr>
          <a:xfrm>
            <a:off x="6603979" y="5293916"/>
            <a:ext cx="5118100" cy="1221185"/>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smtClean="0"/>
              <a:t>Let’s configure the classifier to have 10 trees, a max depth of 3, each tree to use 2 features. </a:t>
            </a:r>
          </a:p>
          <a:p>
            <a:pPr marL="514350" indent="-514350">
              <a:buFont typeface="+mj-lt"/>
              <a:buAutoNum type="arabicPeriod"/>
            </a:pPr>
            <a:r>
              <a:rPr lang="en-US" dirty="0" smtClean="0"/>
              <a:t>WEKA also allows you to select testing/training options. 10 fold cross-validation is a standard, select that. </a:t>
            </a:r>
          </a:p>
          <a:p>
            <a:pPr marL="514350" indent="-514350">
              <a:buFont typeface="+mj-lt"/>
              <a:buAutoNum type="arabicPeriod"/>
            </a:pPr>
            <a:r>
              <a:rPr lang="en-US" dirty="0" smtClean="0"/>
              <a:t>After configuring the classifier settings, press “Start.” </a:t>
            </a:r>
          </a:p>
        </p:txBody>
      </p:sp>
      <p:cxnSp>
        <p:nvCxnSpPr>
          <p:cNvPr id="26" name="Straight Arrow Connector 25"/>
          <p:cNvCxnSpPr>
            <a:stCxn id="27" idx="1"/>
          </p:cNvCxnSpPr>
          <p:nvPr/>
        </p:nvCxnSpPr>
        <p:spPr>
          <a:xfrm flipH="1" flipV="1">
            <a:off x="2677428" y="2895600"/>
            <a:ext cx="1041400" cy="801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3718828" y="2652592"/>
            <a:ext cx="1105174" cy="646331"/>
          </a:xfrm>
          <a:prstGeom prst="rect">
            <a:avLst/>
          </a:prstGeom>
          <a:noFill/>
        </p:spPr>
        <p:txBody>
          <a:bodyPr wrap="none" rtlCol="0">
            <a:spAutoFit/>
          </a:bodyPr>
          <a:lstStyle/>
          <a:p>
            <a:pPr algn="ctr"/>
            <a:r>
              <a:rPr lang="en-US" b="1" dirty="0" smtClean="0">
                <a:solidFill>
                  <a:srgbClr val="FF0000"/>
                </a:solidFill>
              </a:rPr>
              <a:t>List of all</a:t>
            </a:r>
          </a:p>
          <a:p>
            <a:pPr algn="ctr"/>
            <a:r>
              <a:rPr lang="en-US" b="1" dirty="0" smtClean="0">
                <a:solidFill>
                  <a:srgbClr val="FF0000"/>
                </a:solidFill>
              </a:rPr>
              <a:t>classifiers</a:t>
            </a:r>
            <a:endParaRPr lang="en-US" b="1" dirty="0">
              <a:solidFill>
                <a:srgbClr val="FF0000"/>
              </a:solidFill>
            </a:endParaRPr>
          </a:p>
        </p:txBody>
      </p:sp>
    </p:spTree>
    <p:extLst>
      <p:ext uri="{BB962C8B-B14F-4D97-AF65-F5344CB8AC3E}">
        <p14:creationId xmlns:p14="http://schemas.microsoft.com/office/powerpoint/2010/main" val="243577290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59073" y="1246918"/>
            <a:ext cx="5939918" cy="3730752"/>
          </a:xfrm>
          <a:prstGeom prst="rect">
            <a:avLst/>
          </a:prstGeom>
          <a:ln w="28575">
            <a:solidFill>
              <a:schemeClr val="tx1"/>
            </a:solidFill>
          </a:ln>
        </p:spPr>
      </p:pic>
      <p:sp>
        <p:nvSpPr>
          <p:cNvPr id="2" name="Title 1"/>
          <p:cNvSpPr>
            <a:spLocks noGrp="1"/>
          </p:cNvSpPr>
          <p:nvPr>
            <p:ph type="title"/>
          </p:nvPr>
        </p:nvSpPr>
        <p:spPr/>
        <p:txBody>
          <a:bodyPr/>
          <a:lstStyle/>
          <a:p>
            <a:r>
              <a:rPr lang="en-US" b="1" dirty="0" smtClean="0"/>
              <a:t>Random Forest Training – Explorer Results </a:t>
            </a:r>
            <a:endParaRPr lang="en-US" b="1" dirty="0"/>
          </a:p>
        </p:txBody>
      </p:sp>
      <p:sp>
        <p:nvSpPr>
          <p:cNvPr id="4" name="Slide Number Placeholder 3"/>
          <p:cNvSpPr>
            <a:spLocks noGrp="1"/>
          </p:cNvSpPr>
          <p:nvPr>
            <p:ph type="sldNum" sz="quarter" idx="12"/>
          </p:nvPr>
        </p:nvSpPr>
        <p:spPr/>
        <p:txBody>
          <a:bodyPr/>
          <a:lstStyle/>
          <a:p>
            <a:fld id="{752CC240-701A-42FE-B8E5-BC89EBD048C8}" type="slidenum">
              <a:rPr lang="en-US" smtClean="0"/>
              <a:t>18</a:t>
            </a:fld>
            <a:endParaRPr lang="en-US"/>
          </a:p>
        </p:txBody>
      </p:sp>
      <p:sp>
        <p:nvSpPr>
          <p:cNvPr id="9" name="Content Placeholder 8"/>
          <p:cNvSpPr>
            <a:spLocks noGrp="1"/>
          </p:cNvSpPr>
          <p:nvPr>
            <p:ph idx="1"/>
          </p:nvPr>
        </p:nvSpPr>
        <p:spPr>
          <a:xfrm>
            <a:off x="221245" y="5043551"/>
            <a:ext cx="6232525" cy="1677924"/>
          </a:xfrm>
        </p:spPr>
        <p:txBody>
          <a:bodyPr>
            <a:normAutofit fontScale="55000" lnSpcReduction="20000"/>
          </a:bodyPr>
          <a:lstStyle/>
          <a:p>
            <a:pPr marL="514350" indent="-514350">
              <a:buFont typeface="+mj-lt"/>
              <a:buAutoNum type="arabicPeriod"/>
            </a:pPr>
            <a:r>
              <a:rPr lang="en-US" dirty="0" smtClean="0"/>
              <a:t>After running the algorithm, you will get your results! All of the previously run models will appear in the bottom left. </a:t>
            </a:r>
          </a:p>
          <a:p>
            <a:pPr marL="514350" indent="-514350">
              <a:buFont typeface="+mj-lt"/>
              <a:buAutoNum type="arabicPeriod"/>
            </a:pPr>
            <a:r>
              <a:rPr lang="en-US" dirty="0" smtClean="0"/>
              <a:t>The results of your classifier (e.g., confusion matrix, accuracies, etc.) will appear in the “Classifier output” section. </a:t>
            </a:r>
          </a:p>
          <a:p>
            <a:pPr marL="514350" indent="-514350">
              <a:buFont typeface="+mj-lt"/>
              <a:buAutoNum type="arabicPeriod"/>
            </a:pPr>
            <a:r>
              <a:rPr lang="en-US" dirty="0" smtClean="0"/>
              <a:t>You can also generate visualizations for your results by right-clicking on the model in the bottom left and selecting a visualization. </a:t>
            </a:r>
          </a:p>
          <a:p>
            <a:pPr lvl="1"/>
            <a:r>
              <a:rPr lang="en-US" dirty="0" smtClean="0"/>
              <a:t>Classifier errors and ROC curve visualizations are provided on the right. </a:t>
            </a:r>
          </a:p>
        </p:txBody>
      </p:sp>
      <p:sp>
        <p:nvSpPr>
          <p:cNvPr id="8" name="Rectangle 7"/>
          <p:cNvSpPr/>
          <p:nvPr/>
        </p:nvSpPr>
        <p:spPr>
          <a:xfrm>
            <a:off x="176508" y="3373740"/>
            <a:ext cx="1341500" cy="11947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592200" y="4153932"/>
            <a:ext cx="1468500" cy="47780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592200" y="3057525"/>
            <a:ext cx="4220722" cy="81941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09600" y="3505200"/>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
        <p:nvSpPr>
          <p:cNvPr id="15" name="TextBox 14"/>
          <p:cNvSpPr txBox="1"/>
          <p:nvPr/>
        </p:nvSpPr>
        <p:spPr>
          <a:xfrm>
            <a:off x="3568700" y="3784600"/>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16" name="TextBox 15"/>
          <p:cNvSpPr txBox="1"/>
          <p:nvPr/>
        </p:nvSpPr>
        <p:spPr>
          <a:xfrm>
            <a:off x="6934200" y="2286000"/>
            <a:ext cx="301686" cy="369332"/>
          </a:xfrm>
          <a:prstGeom prst="rect">
            <a:avLst/>
          </a:prstGeom>
          <a:noFill/>
        </p:spPr>
        <p:txBody>
          <a:bodyPr wrap="none" rtlCol="0">
            <a:spAutoFit/>
          </a:bodyPr>
          <a:lstStyle/>
          <a:p>
            <a:r>
              <a:rPr lang="en-US" b="1" dirty="0" smtClean="0">
                <a:solidFill>
                  <a:srgbClr val="FF0000"/>
                </a:solidFill>
              </a:rPr>
              <a:t>3</a:t>
            </a:r>
            <a:endParaRPr lang="en-US" b="1" dirty="0">
              <a:solidFill>
                <a:srgbClr val="FF0000"/>
              </a:solidFill>
            </a:endParaRPr>
          </a:p>
        </p:txBody>
      </p:sp>
      <p:sp>
        <p:nvSpPr>
          <p:cNvPr id="17" name="TextBox 16"/>
          <p:cNvSpPr txBox="1"/>
          <p:nvPr/>
        </p:nvSpPr>
        <p:spPr>
          <a:xfrm>
            <a:off x="7124700" y="4533900"/>
            <a:ext cx="301686" cy="369332"/>
          </a:xfrm>
          <a:prstGeom prst="rect">
            <a:avLst/>
          </a:prstGeom>
          <a:noFill/>
        </p:spPr>
        <p:txBody>
          <a:bodyPr wrap="none" rtlCol="0">
            <a:spAutoFit/>
          </a:bodyPr>
          <a:lstStyle/>
          <a:p>
            <a:r>
              <a:rPr lang="en-US" b="1" dirty="0" smtClean="0">
                <a:solidFill>
                  <a:srgbClr val="FF0000"/>
                </a:solidFill>
              </a:rPr>
              <a:t>3</a:t>
            </a:r>
            <a:endParaRPr lang="en-US" b="1" dirty="0">
              <a:solidFill>
                <a:srgbClr val="FF0000"/>
              </a:solidFill>
            </a:endParaRPr>
          </a:p>
        </p:txBody>
      </p:sp>
      <p:pic>
        <p:nvPicPr>
          <p:cNvPr id="6" name="Picture 5"/>
          <p:cNvPicPr>
            <a:picLocks noChangeAspect="1"/>
          </p:cNvPicPr>
          <p:nvPr/>
        </p:nvPicPr>
        <p:blipFill>
          <a:blip r:embed="rId3"/>
          <a:stretch>
            <a:fillRect/>
          </a:stretch>
        </p:blipFill>
        <p:spPr>
          <a:xfrm>
            <a:off x="7475868" y="3965894"/>
            <a:ext cx="3706695" cy="2481818"/>
          </a:xfrm>
          <a:prstGeom prst="rect">
            <a:avLst/>
          </a:prstGeom>
          <a:ln w="28575">
            <a:solidFill>
              <a:schemeClr val="tx1"/>
            </a:solidFill>
          </a:ln>
        </p:spPr>
      </p:pic>
      <p:pic>
        <p:nvPicPr>
          <p:cNvPr id="18" name="Picture 17"/>
          <p:cNvPicPr>
            <a:picLocks noChangeAspect="1"/>
          </p:cNvPicPr>
          <p:nvPr/>
        </p:nvPicPr>
        <p:blipFill>
          <a:blip r:embed="rId4"/>
          <a:stretch>
            <a:fillRect/>
          </a:stretch>
        </p:blipFill>
        <p:spPr>
          <a:xfrm>
            <a:off x="7251817" y="1246918"/>
            <a:ext cx="4018930" cy="2571288"/>
          </a:xfrm>
          <a:prstGeom prst="rect">
            <a:avLst/>
          </a:prstGeom>
          <a:ln w="28575">
            <a:solidFill>
              <a:schemeClr val="tx1"/>
            </a:solidFill>
          </a:ln>
        </p:spPr>
      </p:pic>
    </p:spTree>
    <p:extLst>
      <p:ext uri="{BB962C8B-B14F-4D97-AF65-F5344CB8AC3E}">
        <p14:creationId xmlns:p14="http://schemas.microsoft.com/office/powerpoint/2010/main" val="21720098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Classification – </a:t>
            </a:r>
            <a:r>
              <a:rPr lang="en-US" b="1" dirty="0" smtClean="0"/>
              <a:t>Naïve Bayes </a:t>
            </a:r>
            <a:r>
              <a:rPr lang="en-US" b="1" dirty="0"/>
              <a:t>Example</a:t>
            </a:r>
            <a:endParaRPr lang="en-US" dirty="0"/>
          </a:p>
        </p:txBody>
      </p:sp>
      <p:sp>
        <p:nvSpPr>
          <p:cNvPr id="3" name="Content Placeholder 2"/>
          <p:cNvSpPr>
            <a:spLocks noGrp="1"/>
          </p:cNvSpPr>
          <p:nvPr>
            <p:ph idx="1"/>
          </p:nvPr>
        </p:nvSpPr>
        <p:spPr/>
        <p:txBody>
          <a:bodyPr>
            <a:normAutofit/>
          </a:bodyPr>
          <a:lstStyle/>
          <a:p>
            <a:r>
              <a:rPr lang="en-US" dirty="0" smtClean="0"/>
              <a:t>Naïve Bayes is a probabilistic classifier using Bayes’ theorem. </a:t>
            </a:r>
          </a:p>
          <a:p>
            <a:pPr lvl="1"/>
            <a:endParaRPr lang="en-US" dirty="0"/>
          </a:p>
          <a:p>
            <a:r>
              <a:rPr lang="en-US" dirty="0" smtClean="0"/>
              <a:t>Assumes that the value of features are independent of other features and that features have equal importance. </a:t>
            </a:r>
          </a:p>
          <a:p>
            <a:pPr lvl="1"/>
            <a:r>
              <a:rPr lang="en-US" dirty="0" smtClean="0"/>
              <a:t>Hence “Naïve”</a:t>
            </a:r>
          </a:p>
          <a:p>
            <a:pPr lvl="1"/>
            <a:endParaRPr lang="en-US" dirty="0"/>
          </a:p>
          <a:p>
            <a:r>
              <a:rPr lang="en-US" dirty="0" smtClean="0"/>
              <a:t>WEKA supports various Bayes classifiers including Naïve Bayes and Multinomial Naïve Bayes. </a:t>
            </a:r>
          </a:p>
          <a:p>
            <a:pPr lvl="1"/>
            <a:r>
              <a:rPr lang="en-US" dirty="0" smtClean="0"/>
              <a:t>We will use regular Naïve Bayes.</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19</a:t>
            </a:fld>
            <a:endParaRPr lang="en-US"/>
          </a:p>
        </p:txBody>
      </p:sp>
    </p:spTree>
    <p:extLst>
      <p:ext uri="{BB962C8B-B14F-4D97-AF65-F5344CB8AC3E}">
        <p14:creationId xmlns:p14="http://schemas.microsoft.com/office/powerpoint/2010/main" val="2856933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Outline</a:t>
            </a:r>
            <a:endParaRPr lang="en-US" b="1" dirty="0"/>
          </a:p>
        </p:txBody>
      </p:sp>
      <p:sp>
        <p:nvSpPr>
          <p:cNvPr id="3" name="Content Placeholder 2"/>
          <p:cNvSpPr>
            <a:spLocks noGrp="1"/>
          </p:cNvSpPr>
          <p:nvPr>
            <p:ph idx="1"/>
          </p:nvPr>
        </p:nvSpPr>
        <p:spPr/>
        <p:txBody>
          <a:bodyPr>
            <a:normAutofit fontScale="92500" lnSpcReduction="20000"/>
          </a:bodyPr>
          <a:lstStyle/>
          <a:p>
            <a:r>
              <a:rPr lang="en-US" dirty="0" smtClean="0"/>
              <a:t>WEKA introduction</a:t>
            </a:r>
          </a:p>
          <a:p>
            <a:r>
              <a:rPr lang="en-US" dirty="0" smtClean="0"/>
              <a:t>WEKA capabilities and functionalities</a:t>
            </a:r>
          </a:p>
          <a:p>
            <a:r>
              <a:rPr lang="en-US" dirty="0" smtClean="0"/>
              <a:t>Data pre-processing in WEKA</a:t>
            </a:r>
          </a:p>
          <a:p>
            <a:r>
              <a:rPr lang="en-US" dirty="0" smtClean="0"/>
              <a:t>WEKA Classification Example</a:t>
            </a:r>
          </a:p>
          <a:p>
            <a:r>
              <a:rPr lang="en-US" dirty="0"/>
              <a:t>WEKA </a:t>
            </a:r>
            <a:r>
              <a:rPr lang="en-US" dirty="0" smtClean="0"/>
              <a:t>Linear Regression Example</a:t>
            </a:r>
          </a:p>
          <a:p>
            <a:r>
              <a:rPr lang="en-US" dirty="0" smtClean="0"/>
              <a:t>WEKA Conclusion and Resources</a:t>
            </a:r>
          </a:p>
          <a:p>
            <a:r>
              <a:rPr lang="en-US" dirty="0" smtClean="0"/>
              <a:t>Appendix A – WEKA Classification and Clustering features</a:t>
            </a:r>
          </a:p>
          <a:p>
            <a:r>
              <a:rPr lang="en-US" dirty="0" smtClean="0"/>
              <a:t>Appendix B – WEKA Clustering Example</a:t>
            </a:r>
          </a:p>
          <a:p>
            <a:r>
              <a:rPr lang="en-US" dirty="0" smtClean="0"/>
              <a:t>Appendix C – WEKA integration with Java</a:t>
            </a:r>
          </a:p>
          <a:p>
            <a:r>
              <a:rPr lang="en-US" dirty="0" smtClean="0"/>
              <a:t>Big Data Mining: Mahout/</a:t>
            </a:r>
            <a:r>
              <a:rPr lang="en-US" dirty="0" err="1" smtClean="0"/>
              <a:t>MLlib</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a:t>
            </a:fld>
            <a:endParaRPr lang="en-US"/>
          </a:p>
        </p:txBody>
      </p:sp>
    </p:spTree>
    <p:extLst>
      <p:ext uri="{BB962C8B-B14F-4D97-AF65-F5344CB8AC3E}">
        <p14:creationId xmlns:p14="http://schemas.microsoft.com/office/powerpoint/2010/main" val="40605905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2"/>
          <a:stretch>
            <a:fillRect/>
          </a:stretch>
        </p:blipFill>
        <p:spPr>
          <a:xfrm>
            <a:off x="6341942" y="869333"/>
            <a:ext cx="5380137" cy="4067741"/>
          </a:xfrm>
          <a:prstGeom prst="rect">
            <a:avLst/>
          </a:prstGeom>
          <a:ln w="28575">
            <a:solidFill>
              <a:schemeClr val="tx1"/>
            </a:solidFill>
          </a:ln>
        </p:spPr>
      </p:pic>
      <p:pic>
        <p:nvPicPr>
          <p:cNvPr id="5" name="Picture 4"/>
          <p:cNvPicPr>
            <a:picLocks noChangeAspect="1"/>
          </p:cNvPicPr>
          <p:nvPr/>
        </p:nvPicPr>
        <p:blipFill>
          <a:blip r:embed="rId3"/>
          <a:stretch>
            <a:fillRect/>
          </a:stretch>
        </p:blipFill>
        <p:spPr>
          <a:xfrm>
            <a:off x="12122" y="692764"/>
            <a:ext cx="6227064" cy="4716027"/>
          </a:xfrm>
          <a:prstGeom prst="rect">
            <a:avLst/>
          </a:prstGeom>
          <a:ln w="28575">
            <a:solidFill>
              <a:schemeClr val="tx1"/>
            </a:solidFill>
          </a:ln>
        </p:spPr>
      </p:pic>
      <p:sp>
        <p:nvSpPr>
          <p:cNvPr id="2" name="Title 1"/>
          <p:cNvSpPr>
            <a:spLocks noGrp="1"/>
          </p:cNvSpPr>
          <p:nvPr>
            <p:ph type="title"/>
          </p:nvPr>
        </p:nvSpPr>
        <p:spPr>
          <a:xfrm>
            <a:off x="838200" y="-243151"/>
            <a:ext cx="10515600" cy="1325563"/>
          </a:xfrm>
        </p:spPr>
        <p:txBody>
          <a:bodyPr/>
          <a:lstStyle/>
          <a:p>
            <a:r>
              <a:rPr lang="en-US" b="1" dirty="0" smtClean="0"/>
              <a:t>Naïve Bayes – Explorer Configurations</a:t>
            </a:r>
            <a:endParaRPr lang="en-US" b="1" dirty="0"/>
          </a:p>
        </p:txBody>
      </p:sp>
      <p:sp>
        <p:nvSpPr>
          <p:cNvPr id="4" name="Slide Number Placeholder 3"/>
          <p:cNvSpPr>
            <a:spLocks noGrp="1"/>
          </p:cNvSpPr>
          <p:nvPr>
            <p:ph type="sldNum" sz="quarter" idx="12"/>
          </p:nvPr>
        </p:nvSpPr>
        <p:spPr/>
        <p:txBody>
          <a:bodyPr/>
          <a:lstStyle/>
          <a:p>
            <a:fld id="{752CC240-701A-42FE-B8E5-BC89EBD048C8}" type="slidenum">
              <a:rPr lang="en-US" smtClean="0"/>
              <a:t>20</a:t>
            </a:fld>
            <a:endParaRPr lang="en-US"/>
          </a:p>
        </p:txBody>
      </p:sp>
      <p:sp>
        <p:nvSpPr>
          <p:cNvPr id="6" name="Content Placeholder 2"/>
          <p:cNvSpPr txBox="1">
            <a:spLocks/>
          </p:cNvSpPr>
          <p:nvPr/>
        </p:nvSpPr>
        <p:spPr>
          <a:xfrm>
            <a:off x="533378" y="5453063"/>
            <a:ext cx="5363987" cy="1176338"/>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smtClean="0"/>
              <a:t>After loading data, select the “Classify” tab. All classification tasks will be completed in this area. </a:t>
            </a:r>
          </a:p>
          <a:p>
            <a:pPr marL="971550" lvl="1" indent="-514350">
              <a:buFont typeface="+mj-lt"/>
              <a:buAutoNum type="arabicPeriod"/>
            </a:pPr>
            <a:endParaRPr lang="en-US" dirty="0" smtClean="0"/>
          </a:p>
          <a:p>
            <a:pPr marL="514350" indent="-514350">
              <a:buFont typeface="+mj-lt"/>
              <a:buAutoNum type="arabicPeriod"/>
            </a:pPr>
            <a:r>
              <a:rPr lang="en-US" dirty="0" smtClean="0"/>
              <a:t>Click on the “Choose” button. WEKA has a variety of in-built classifiers. For our purposes, select “Naïve Bayes.”  </a:t>
            </a:r>
          </a:p>
        </p:txBody>
      </p:sp>
      <p:sp>
        <p:nvSpPr>
          <p:cNvPr id="8" name="Rectangle 7"/>
          <p:cNvSpPr/>
          <p:nvPr/>
        </p:nvSpPr>
        <p:spPr>
          <a:xfrm>
            <a:off x="68200" y="923925"/>
            <a:ext cx="2849661" cy="177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95200" y="1355724"/>
            <a:ext cx="2332100" cy="30384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896100" y="1348141"/>
            <a:ext cx="1503300" cy="1545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391852" y="1533089"/>
            <a:ext cx="1745755" cy="104026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367400" y="2870245"/>
            <a:ext cx="973200" cy="2317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276568" y="1692319"/>
            <a:ext cx="3322680" cy="284854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086099" y="825500"/>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5" name="TextBox 14"/>
          <p:cNvSpPr txBox="1"/>
          <p:nvPr/>
        </p:nvSpPr>
        <p:spPr>
          <a:xfrm>
            <a:off x="2781300" y="2414896"/>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16" name="Rectangle 15"/>
          <p:cNvSpPr/>
          <p:nvPr/>
        </p:nvSpPr>
        <p:spPr>
          <a:xfrm>
            <a:off x="717422" y="2568507"/>
            <a:ext cx="662842" cy="1276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p:cNvCxnSpPr>
            <a:stCxn id="15" idx="1"/>
            <a:endCxn id="16" idx="3"/>
          </p:cNvCxnSpPr>
          <p:nvPr/>
        </p:nvCxnSpPr>
        <p:spPr>
          <a:xfrm flipH="1">
            <a:off x="1380264" y="2599562"/>
            <a:ext cx="1401036" cy="3278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870700" y="968420"/>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
        <p:nvSpPr>
          <p:cNvPr id="22" name="TextBox 21"/>
          <p:cNvSpPr txBox="1"/>
          <p:nvPr/>
        </p:nvSpPr>
        <p:spPr>
          <a:xfrm>
            <a:off x="9779000" y="1387520"/>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
        <p:nvSpPr>
          <p:cNvPr id="23" name="TextBox 22"/>
          <p:cNvSpPr txBox="1"/>
          <p:nvPr/>
        </p:nvSpPr>
        <p:spPr>
          <a:xfrm>
            <a:off x="7327900" y="1501820"/>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24" name="TextBox 23"/>
          <p:cNvSpPr txBox="1"/>
          <p:nvPr/>
        </p:nvSpPr>
        <p:spPr>
          <a:xfrm>
            <a:off x="7340600" y="2759120"/>
            <a:ext cx="301686" cy="369332"/>
          </a:xfrm>
          <a:prstGeom prst="rect">
            <a:avLst/>
          </a:prstGeom>
          <a:noFill/>
        </p:spPr>
        <p:txBody>
          <a:bodyPr wrap="none" rtlCol="0">
            <a:spAutoFit/>
          </a:bodyPr>
          <a:lstStyle/>
          <a:p>
            <a:r>
              <a:rPr lang="en-US" b="1" dirty="0" smtClean="0">
                <a:solidFill>
                  <a:srgbClr val="FF0000"/>
                </a:solidFill>
              </a:rPr>
              <a:t>3</a:t>
            </a:r>
            <a:endParaRPr lang="en-US" b="1" dirty="0">
              <a:solidFill>
                <a:srgbClr val="FF0000"/>
              </a:solidFill>
            </a:endParaRPr>
          </a:p>
        </p:txBody>
      </p:sp>
      <p:sp>
        <p:nvSpPr>
          <p:cNvPr id="25" name="Content Placeholder 2"/>
          <p:cNvSpPr txBox="1">
            <a:spLocks/>
          </p:cNvSpPr>
          <p:nvPr/>
        </p:nvSpPr>
        <p:spPr>
          <a:xfrm>
            <a:off x="6603979" y="5001376"/>
            <a:ext cx="5118100" cy="1624564"/>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smtClean="0"/>
              <a:t>Naïve Bayes in WEKA does not need much model configuration. You can leave everything as is. </a:t>
            </a:r>
          </a:p>
          <a:p>
            <a:pPr marL="514350" indent="-514350">
              <a:buFont typeface="+mj-lt"/>
              <a:buAutoNum type="arabicPeriod"/>
            </a:pPr>
            <a:r>
              <a:rPr lang="en-US" dirty="0" smtClean="0"/>
              <a:t>WEKA also allows you to select testing/training options. 10 fold cross-validation is a standard, select that. </a:t>
            </a:r>
          </a:p>
          <a:p>
            <a:pPr marL="514350" indent="-514350">
              <a:buFont typeface="+mj-lt"/>
              <a:buAutoNum type="arabicPeriod"/>
            </a:pPr>
            <a:r>
              <a:rPr lang="en-US" dirty="0" smtClean="0"/>
              <a:t>After configuring the classifier settings, press “Start.” </a:t>
            </a:r>
          </a:p>
          <a:p>
            <a:pPr marL="514350" indent="-514350">
              <a:buFont typeface="+mj-lt"/>
              <a:buAutoNum type="arabicPeriod"/>
            </a:pPr>
            <a:r>
              <a:rPr lang="en-US" b="1" dirty="0" smtClean="0"/>
              <a:t>You will get results similar to previous screenshots.</a:t>
            </a:r>
            <a:r>
              <a:rPr lang="en-US" dirty="0" smtClean="0"/>
              <a:t> </a:t>
            </a:r>
          </a:p>
        </p:txBody>
      </p:sp>
      <p:cxnSp>
        <p:nvCxnSpPr>
          <p:cNvPr id="26" name="Straight Arrow Connector 25"/>
          <p:cNvCxnSpPr>
            <a:stCxn id="27" idx="1"/>
          </p:cNvCxnSpPr>
          <p:nvPr/>
        </p:nvCxnSpPr>
        <p:spPr>
          <a:xfrm flipH="1" flipV="1">
            <a:off x="2527300" y="4274018"/>
            <a:ext cx="1041400" cy="801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3568700" y="4031010"/>
            <a:ext cx="1105174" cy="646331"/>
          </a:xfrm>
          <a:prstGeom prst="rect">
            <a:avLst/>
          </a:prstGeom>
          <a:noFill/>
        </p:spPr>
        <p:txBody>
          <a:bodyPr wrap="none" rtlCol="0">
            <a:spAutoFit/>
          </a:bodyPr>
          <a:lstStyle/>
          <a:p>
            <a:pPr algn="ctr"/>
            <a:r>
              <a:rPr lang="en-US" b="1" dirty="0" smtClean="0">
                <a:solidFill>
                  <a:srgbClr val="FF0000"/>
                </a:solidFill>
              </a:rPr>
              <a:t>List of all</a:t>
            </a:r>
          </a:p>
          <a:p>
            <a:pPr algn="ctr"/>
            <a:r>
              <a:rPr lang="en-US" b="1" dirty="0" smtClean="0">
                <a:solidFill>
                  <a:srgbClr val="FF0000"/>
                </a:solidFill>
              </a:rPr>
              <a:t>classifiers</a:t>
            </a:r>
            <a:endParaRPr lang="en-US" b="1" dirty="0">
              <a:solidFill>
                <a:srgbClr val="FF0000"/>
              </a:solidFill>
            </a:endParaRPr>
          </a:p>
        </p:txBody>
      </p:sp>
    </p:spTree>
    <p:extLst>
      <p:ext uri="{BB962C8B-B14F-4D97-AF65-F5344CB8AC3E}">
        <p14:creationId xmlns:p14="http://schemas.microsoft.com/office/powerpoint/2010/main" val="182207680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Applying the Trained Model</a:t>
            </a:r>
            <a:endParaRPr lang="en-US" b="1" dirty="0"/>
          </a:p>
        </p:txBody>
      </p:sp>
      <p:sp>
        <p:nvSpPr>
          <p:cNvPr id="3" name="Content Placeholder 2"/>
          <p:cNvSpPr>
            <a:spLocks noGrp="1"/>
          </p:cNvSpPr>
          <p:nvPr>
            <p:ph idx="1"/>
          </p:nvPr>
        </p:nvSpPr>
        <p:spPr/>
        <p:txBody>
          <a:bodyPr/>
          <a:lstStyle/>
          <a:p>
            <a:r>
              <a:rPr lang="en-US" dirty="0" smtClean="0"/>
              <a:t>Now that you have trained three different models, you can select a model to apply to unseen data. </a:t>
            </a:r>
          </a:p>
          <a:p>
            <a:pPr lvl="2"/>
            <a:endParaRPr lang="en-US" dirty="0"/>
          </a:p>
          <a:p>
            <a:r>
              <a:rPr lang="en-US" dirty="0" smtClean="0"/>
              <a:t>The trained model will apply what it has learned to identify the species of a flower based on its features. </a:t>
            </a:r>
          </a:p>
          <a:p>
            <a:pPr lvl="1"/>
            <a:r>
              <a:rPr lang="en-US" dirty="0" smtClean="0"/>
              <a:t>The iris-</a:t>
            </a:r>
            <a:r>
              <a:rPr lang="en-US" dirty="0" err="1" smtClean="0"/>
              <a:t>test.arff</a:t>
            </a:r>
            <a:r>
              <a:rPr lang="en-US" dirty="0" smtClean="0"/>
              <a:t> file contains records which are going to predict. </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21</a:t>
            </a:fld>
            <a:endParaRPr lang="en-US"/>
          </a:p>
        </p:txBody>
      </p:sp>
      <p:pic>
        <p:nvPicPr>
          <p:cNvPr id="5" name="Picture 4"/>
          <p:cNvPicPr>
            <a:picLocks noChangeAspect="1"/>
          </p:cNvPicPr>
          <p:nvPr/>
        </p:nvPicPr>
        <p:blipFill>
          <a:blip r:embed="rId2"/>
          <a:stretch>
            <a:fillRect/>
          </a:stretch>
        </p:blipFill>
        <p:spPr>
          <a:xfrm>
            <a:off x="3937521" y="4381359"/>
            <a:ext cx="4442204" cy="1795604"/>
          </a:xfrm>
          <a:prstGeom prst="rect">
            <a:avLst/>
          </a:prstGeom>
          <a:ln w="28575">
            <a:solidFill>
              <a:schemeClr val="tx1"/>
            </a:solidFill>
          </a:ln>
        </p:spPr>
      </p:pic>
      <p:sp>
        <p:nvSpPr>
          <p:cNvPr id="7" name="TextBox 6"/>
          <p:cNvSpPr txBox="1"/>
          <p:nvPr/>
        </p:nvSpPr>
        <p:spPr>
          <a:xfrm>
            <a:off x="5622878" y="5774628"/>
            <a:ext cx="3186193" cy="923330"/>
          </a:xfrm>
          <a:prstGeom prst="rect">
            <a:avLst/>
          </a:prstGeom>
          <a:noFill/>
        </p:spPr>
        <p:txBody>
          <a:bodyPr wrap="none" rtlCol="0">
            <a:spAutoFit/>
          </a:bodyPr>
          <a:lstStyle/>
          <a:p>
            <a:pPr algn="ctr"/>
            <a:r>
              <a:rPr lang="en-US" b="1" dirty="0" smtClean="0"/>
              <a:t>Question marks designate </a:t>
            </a:r>
          </a:p>
          <a:p>
            <a:pPr algn="ctr"/>
            <a:r>
              <a:rPr lang="en-US" b="1" dirty="0" smtClean="0"/>
              <a:t>unknown classes </a:t>
            </a:r>
          </a:p>
          <a:p>
            <a:pPr algn="ctr"/>
            <a:r>
              <a:rPr lang="en-US" b="1" dirty="0" smtClean="0"/>
              <a:t>(e.g., what we want to predict) </a:t>
            </a:r>
          </a:p>
        </p:txBody>
      </p:sp>
      <p:sp>
        <p:nvSpPr>
          <p:cNvPr id="8" name="Rectangle 7"/>
          <p:cNvSpPr/>
          <p:nvPr/>
        </p:nvSpPr>
        <p:spPr>
          <a:xfrm>
            <a:off x="3937521" y="4408655"/>
            <a:ext cx="2012903" cy="791142"/>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953441" y="5229797"/>
            <a:ext cx="4426284" cy="215660"/>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939792" y="5627859"/>
            <a:ext cx="1071203" cy="549103"/>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5033893" y="5602838"/>
            <a:ext cx="111314" cy="549103"/>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333765" y="4517409"/>
            <a:ext cx="1329916" cy="646331"/>
          </a:xfrm>
          <a:prstGeom prst="rect">
            <a:avLst/>
          </a:prstGeom>
          <a:noFill/>
        </p:spPr>
        <p:txBody>
          <a:bodyPr wrap="none" rtlCol="0">
            <a:spAutoFit/>
          </a:bodyPr>
          <a:lstStyle/>
          <a:p>
            <a:pPr algn="ctr"/>
            <a:r>
              <a:rPr lang="en-US" b="1" dirty="0" smtClean="0"/>
              <a:t>Description </a:t>
            </a:r>
          </a:p>
          <a:p>
            <a:pPr algn="ctr"/>
            <a:r>
              <a:rPr lang="en-US" b="1" dirty="0" smtClean="0"/>
              <a:t>of data</a:t>
            </a:r>
            <a:endParaRPr lang="en-US" b="1" dirty="0"/>
          </a:p>
        </p:txBody>
      </p:sp>
      <p:sp>
        <p:nvSpPr>
          <p:cNvPr id="13" name="TextBox 12"/>
          <p:cNvSpPr txBox="1"/>
          <p:nvPr/>
        </p:nvSpPr>
        <p:spPr>
          <a:xfrm>
            <a:off x="8902254" y="4956415"/>
            <a:ext cx="1817998" cy="646331"/>
          </a:xfrm>
          <a:prstGeom prst="rect">
            <a:avLst/>
          </a:prstGeom>
          <a:noFill/>
        </p:spPr>
        <p:txBody>
          <a:bodyPr wrap="none" rtlCol="0">
            <a:spAutoFit/>
          </a:bodyPr>
          <a:lstStyle/>
          <a:p>
            <a:pPr algn="ctr"/>
            <a:r>
              <a:rPr lang="en-US" b="1" dirty="0" smtClean="0"/>
              <a:t>Classes data will </a:t>
            </a:r>
          </a:p>
          <a:p>
            <a:pPr algn="ctr"/>
            <a:r>
              <a:rPr lang="en-US" b="1" dirty="0" smtClean="0"/>
              <a:t>be predicted into</a:t>
            </a:r>
            <a:endParaRPr lang="en-US" b="1" dirty="0"/>
          </a:p>
        </p:txBody>
      </p:sp>
      <p:sp>
        <p:nvSpPr>
          <p:cNvPr id="14" name="TextBox 13"/>
          <p:cNvSpPr txBox="1"/>
          <p:nvPr/>
        </p:nvSpPr>
        <p:spPr>
          <a:xfrm>
            <a:off x="2390626" y="5735961"/>
            <a:ext cx="1295996" cy="369332"/>
          </a:xfrm>
          <a:prstGeom prst="rect">
            <a:avLst/>
          </a:prstGeom>
          <a:noFill/>
        </p:spPr>
        <p:txBody>
          <a:bodyPr wrap="none" rtlCol="0">
            <a:spAutoFit/>
          </a:bodyPr>
          <a:lstStyle/>
          <a:p>
            <a:r>
              <a:rPr lang="en-US" b="1" dirty="0" smtClean="0"/>
              <a:t>Actual Data</a:t>
            </a:r>
            <a:endParaRPr lang="en-US" b="1" dirty="0"/>
          </a:p>
        </p:txBody>
      </p:sp>
      <p:cxnSp>
        <p:nvCxnSpPr>
          <p:cNvPr id="16" name="Straight Arrow Connector 15"/>
          <p:cNvCxnSpPr>
            <a:stCxn id="12" idx="3"/>
          </p:cNvCxnSpPr>
          <p:nvPr/>
        </p:nvCxnSpPr>
        <p:spPr>
          <a:xfrm>
            <a:off x="3663681" y="4840575"/>
            <a:ext cx="296781" cy="1802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4" idx="3"/>
            <a:endCxn id="10" idx="1"/>
          </p:cNvCxnSpPr>
          <p:nvPr/>
        </p:nvCxnSpPr>
        <p:spPr>
          <a:xfrm flipV="1">
            <a:off x="3686622" y="5902411"/>
            <a:ext cx="253170" cy="1821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7" idx="1"/>
          </p:cNvCxnSpPr>
          <p:nvPr/>
        </p:nvCxnSpPr>
        <p:spPr>
          <a:xfrm flipH="1" flipV="1">
            <a:off x="5168105" y="5902411"/>
            <a:ext cx="454773" cy="33388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3" idx="1"/>
            <a:endCxn id="5" idx="3"/>
          </p:cNvCxnSpPr>
          <p:nvPr/>
        </p:nvCxnSpPr>
        <p:spPr>
          <a:xfrm flipH="1" flipV="1">
            <a:off x="8379725" y="5279161"/>
            <a:ext cx="522529" cy="4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7376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936" y="-262677"/>
            <a:ext cx="10876128" cy="1325563"/>
          </a:xfrm>
        </p:spPr>
        <p:txBody>
          <a:bodyPr/>
          <a:lstStyle/>
          <a:p>
            <a:r>
              <a:rPr lang="en-US" b="1" dirty="0" smtClean="0"/>
              <a:t>Applying Trained Model and Outputting Results</a:t>
            </a:r>
            <a:endParaRPr lang="en-US" b="1" dirty="0"/>
          </a:p>
        </p:txBody>
      </p:sp>
      <p:sp>
        <p:nvSpPr>
          <p:cNvPr id="3" name="Content Placeholder 2"/>
          <p:cNvSpPr>
            <a:spLocks noGrp="1"/>
          </p:cNvSpPr>
          <p:nvPr>
            <p:ph idx="1"/>
          </p:nvPr>
        </p:nvSpPr>
        <p:spPr>
          <a:xfrm>
            <a:off x="126805" y="4708476"/>
            <a:ext cx="11960209" cy="2149524"/>
          </a:xfrm>
        </p:spPr>
        <p:txBody>
          <a:bodyPr>
            <a:normAutofit fontScale="77500" lnSpcReduction="20000"/>
          </a:bodyPr>
          <a:lstStyle/>
          <a:p>
            <a:pPr marL="514350" indent="-514350">
              <a:buFont typeface="+mj-lt"/>
              <a:buAutoNum type="arabicPeriod"/>
            </a:pPr>
            <a:r>
              <a:rPr lang="en-US" dirty="0" smtClean="0"/>
              <a:t>First, select “Supplied test set” for a given model (Naïve Bayes), and point it to the iris-</a:t>
            </a:r>
            <a:r>
              <a:rPr lang="en-US" dirty="0" err="1" smtClean="0"/>
              <a:t>test.arff</a:t>
            </a:r>
            <a:r>
              <a:rPr lang="en-US" dirty="0" smtClean="0"/>
              <a:t> file. </a:t>
            </a:r>
          </a:p>
          <a:p>
            <a:pPr marL="971550" lvl="1" indent="-514350">
              <a:buFont typeface="+mj-lt"/>
              <a:buAutoNum type="arabicPeriod"/>
            </a:pPr>
            <a:endParaRPr lang="en-US" dirty="0" smtClean="0"/>
          </a:p>
          <a:p>
            <a:pPr marL="514350" indent="-514350">
              <a:buFont typeface="+mj-lt"/>
              <a:buAutoNum type="arabicPeriod"/>
            </a:pPr>
            <a:r>
              <a:rPr lang="en-US" dirty="0" smtClean="0"/>
              <a:t>Second, select “More options…” and change “Output predictions” to CSV. This will output the prediction results in a CSV format in the console. </a:t>
            </a:r>
          </a:p>
          <a:p>
            <a:pPr marL="971550" lvl="1" indent="-514350">
              <a:buFont typeface="+mj-lt"/>
              <a:buAutoNum type="arabicPeriod"/>
            </a:pPr>
            <a:endParaRPr lang="en-US" dirty="0" smtClean="0"/>
          </a:p>
          <a:p>
            <a:pPr marL="514350" indent="-514350">
              <a:buFont typeface="+mj-lt"/>
              <a:buAutoNum type="arabicPeriod"/>
            </a:pPr>
            <a:r>
              <a:rPr lang="en-US" dirty="0" smtClean="0"/>
              <a:t>Third, press “Start.” This will classify all of the records. The output will show up in a CSV format in the console. You can then use the results in further analysis tasks. </a:t>
            </a:r>
          </a:p>
          <a:p>
            <a:pPr marL="514350" indent="-514350">
              <a:buFont typeface="+mj-lt"/>
              <a:buAutoNum type="arabicPeriod"/>
            </a:pPr>
            <a:endParaRPr lang="en-US" dirty="0" smtClean="0"/>
          </a:p>
          <a:p>
            <a:pPr marL="514350" indent="-514350">
              <a:buFont typeface="+mj-lt"/>
              <a:buAutoNum type="arabicPeriod"/>
            </a:pP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22</a:t>
            </a:fld>
            <a:endParaRPr lang="en-US"/>
          </a:p>
        </p:txBody>
      </p:sp>
      <p:pic>
        <p:nvPicPr>
          <p:cNvPr id="5" name="Picture 4"/>
          <p:cNvPicPr>
            <a:picLocks noChangeAspect="1"/>
          </p:cNvPicPr>
          <p:nvPr/>
        </p:nvPicPr>
        <p:blipFill>
          <a:blip r:embed="rId2"/>
          <a:stretch>
            <a:fillRect/>
          </a:stretch>
        </p:blipFill>
        <p:spPr>
          <a:xfrm>
            <a:off x="395785" y="681935"/>
            <a:ext cx="1927107" cy="3885806"/>
          </a:xfrm>
          <a:prstGeom prst="rect">
            <a:avLst/>
          </a:prstGeom>
          <a:ln w="28575">
            <a:solidFill>
              <a:schemeClr val="tx1"/>
            </a:solidFill>
          </a:ln>
        </p:spPr>
      </p:pic>
      <p:pic>
        <p:nvPicPr>
          <p:cNvPr id="6" name="Picture 5"/>
          <p:cNvPicPr>
            <a:picLocks noChangeAspect="1"/>
          </p:cNvPicPr>
          <p:nvPr/>
        </p:nvPicPr>
        <p:blipFill>
          <a:blip r:embed="rId3"/>
          <a:stretch>
            <a:fillRect/>
          </a:stretch>
        </p:blipFill>
        <p:spPr>
          <a:xfrm>
            <a:off x="2722023" y="665051"/>
            <a:ext cx="6305550" cy="3848100"/>
          </a:xfrm>
          <a:prstGeom prst="rect">
            <a:avLst/>
          </a:prstGeom>
          <a:ln w="28575">
            <a:solidFill>
              <a:schemeClr val="tx1"/>
            </a:solidFill>
          </a:ln>
        </p:spPr>
      </p:pic>
      <p:pic>
        <p:nvPicPr>
          <p:cNvPr id="7" name="Picture 6"/>
          <p:cNvPicPr>
            <a:picLocks noChangeAspect="1"/>
          </p:cNvPicPr>
          <p:nvPr/>
        </p:nvPicPr>
        <p:blipFill>
          <a:blip r:embed="rId4"/>
          <a:stretch>
            <a:fillRect/>
          </a:stretch>
        </p:blipFill>
        <p:spPr>
          <a:xfrm>
            <a:off x="9372389" y="766983"/>
            <a:ext cx="2714625" cy="3705225"/>
          </a:xfrm>
          <a:prstGeom prst="rect">
            <a:avLst/>
          </a:prstGeom>
          <a:ln w="28575">
            <a:solidFill>
              <a:schemeClr val="tx1"/>
            </a:solidFill>
          </a:ln>
        </p:spPr>
      </p:pic>
      <p:sp>
        <p:nvSpPr>
          <p:cNvPr id="8" name="Rectangle 7"/>
          <p:cNvSpPr/>
          <p:nvPr/>
        </p:nvSpPr>
        <p:spPr>
          <a:xfrm>
            <a:off x="402747" y="669158"/>
            <a:ext cx="1920145" cy="120591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91374" y="2554826"/>
            <a:ext cx="1920145" cy="54321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93648" y="3238778"/>
            <a:ext cx="1929244" cy="102160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106680" y="2547297"/>
            <a:ext cx="3872416" cy="40061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812743" y="1225732"/>
            <a:ext cx="968991" cy="324647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83589" y="825500"/>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5" name="TextBox 14"/>
          <p:cNvSpPr txBox="1"/>
          <p:nvPr/>
        </p:nvSpPr>
        <p:spPr>
          <a:xfrm>
            <a:off x="126805" y="2683870"/>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6" name="TextBox 15"/>
          <p:cNvSpPr txBox="1"/>
          <p:nvPr/>
        </p:nvSpPr>
        <p:spPr>
          <a:xfrm>
            <a:off x="129077" y="3518659"/>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7" name="Rectangle 16"/>
          <p:cNvSpPr/>
          <p:nvPr/>
        </p:nvSpPr>
        <p:spPr>
          <a:xfrm>
            <a:off x="2734241" y="2658751"/>
            <a:ext cx="2260840" cy="28916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478769" y="2620178"/>
            <a:ext cx="322917" cy="369332"/>
          </a:xfrm>
          <a:prstGeom prst="rect">
            <a:avLst/>
          </a:prstGeom>
          <a:noFill/>
        </p:spPr>
        <p:txBody>
          <a:bodyPr wrap="square" rtlCol="0">
            <a:spAutoFit/>
          </a:bodyPr>
          <a:lstStyle/>
          <a:p>
            <a:r>
              <a:rPr lang="en-US" b="1" dirty="0" smtClean="0">
                <a:solidFill>
                  <a:srgbClr val="FF0000"/>
                </a:solidFill>
              </a:rPr>
              <a:t>2</a:t>
            </a:r>
            <a:endParaRPr lang="en-US" b="1" dirty="0">
              <a:solidFill>
                <a:srgbClr val="FF0000"/>
              </a:solidFill>
            </a:endParaRPr>
          </a:p>
        </p:txBody>
      </p:sp>
      <p:sp>
        <p:nvSpPr>
          <p:cNvPr id="19" name="TextBox 18"/>
          <p:cNvSpPr txBox="1"/>
          <p:nvPr/>
        </p:nvSpPr>
        <p:spPr>
          <a:xfrm>
            <a:off x="7435192" y="2117490"/>
            <a:ext cx="322917" cy="369332"/>
          </a:xfrm>
          <a:prstGeom prst="rect">
            <a:avLst/>
          </a:prstGeom>
          <a:noFill/>
        </p:spPr>
        <p:txBody>
          <a:bodyPr wrap="square" rtlCol="0">
            <a:spAutoFit/>
          </a:bodyPr>
          <a:lstStyle/>
          <a:p>
            <a:r>
              <a:rPr lang="en-US" b="1" dirty="0" smtClean="0">
                <a:solidFill>
                  <a:srgbClr val="FF0000"/>
                </a:solidFill>
              </a:rPr>
              <a:t>2</a:t>
            </a:r>
            <a:endParaRPr lang="en-US" b="1" dirty="0">
              <a:solidFill>
                <a:srgbClr val="FF0000"/>
              </a:solidFill>
            </a:endParaRPr>
          </a:p>
        </p:txBody>
      </p:sp>
      <p:sp>
        <p:nvSpPr>
          <p:cNvPr id="20" name="TextBox 19"/>
          <p:cNvSpPr txBox="1"/>
          <p:nvPr/>
        </p:nvSpPr>
        <p:spPr>
          <a:xfrm>
            <a:off x="11149666" y="2269890"/>
            <a:ext cx="322917" cy="369332"/>
          </a:xfrm>
          <a:prstGeom prst="rect">
            <a:avLst/>
          </a:prstGeom>
          <a:noFill/>
        </p:spPr>
        <p:txBody>
          <a:bodyPr wrap="square" rtlCol="0">
            <a:spAutoFit/>
          </a:bodyPr>
          <a:lstStyle/>
          <a:p>
            <a:r>
              <a:rPr lang="en-US" b="1" dirty="0" smtClean="0">
                <a:solidFill>
                  <a:srgbClr val="FF0000"/>
                </a:solidFill>
              </a:rPr>
              <a:t>3</a:t>
            </a:r>
            <a:endParaRPr lang="en-US" b="1" dirty="0">
              <a:solidFill>
                <a:srgbClr val="FF0000"/>
              </a:solidFill>
            </a:endParaRPr>
          </a:p>
        </p:txBody>
      </p:sp>
      <p:sp>
        <p:nvSpPr>
          <p:cNvPr id="21" name="TextBox 20"/>
          <p:cNvSpPr txBox="1"/>
          <p:nvPr/>
        </p:nvSpPr>
        <p:spPr>
          <a:xfrm>
            <a:off x="2499242" y="3473174"/>
            <a:ext cx="322917" cy="369332"/>
          </a:xfrm>
          <a:prstGeom prst="rect">
            <a:avLst/>
          </a:prstGeom>
          <a:noFill/>
        </p:spPr>
        <p:txBody>
          <a:bodyPr wrap="square" rtlCol="0">
            <a:spAutoFit/>
          </a:bodyPr>
          <a:lstStyle/>
          <a:p>
            <a:r>
              <a:rPr lang="en-US" b="1" dirty="0" smtClean="0">
                <a:solidFill>
                  <a:srgbClr val="FF0000"/>
                </a:solidFill>
              </a:rPr>
              <a:t>3</a:t>
            </a:r>
            <a:endParaRPr lang="en-US" b="1" dirty="0">
              <a:solidFill>
                <a:srgbClr val="FF0000"/>
              </a:solidFill>
            </a:endParaRPr>
          </a:p>
        </p:txBody>
      </p:sp>
    </p:spTree>
    <p:extLst>
      <p:ext uri="{BB962C8B-B14F-4D97-AF65-F5344CB8AC3E}">
        <p14:creationId xmlns:p14="http://schemas.microsoft.com/office/powerpoint/2010/main" val="135487945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140393" y="2392538"/>
            <a:ext cx="6080760" cy="2533650"/>
          </a:xfrm>
          <a:prstGeom prst="rect">
            <a:avLst/>
          </a:prstGeom>
          <a:ln w="28575">
            <a:solidFill>
              <a:schemeClr val="tx1"/>
            </a:solidFill>
          </a:ln>
        </p:spPr>
      </p:pic>
      <p:sp>
        <p:nvSpPr>
          <p:cNvPr id="2" name="Title 1"/>
          <p:cNvSpPr>
            <a:spLocks noGrp="1"/>
          </p:cNvSpPr>
          <p:nvPr>
            <p:ph type="title"/>
          </p:nvPr>
        </p:nvSpPr>
        <p:spPr/>
        <p:txBody>
          <a:bodyPr/>
          <a:lstStyle/>
          <a:p>
            <a:r>
              <a:rPr lang="en-US" b="1" dirty="0" smtClean="0"/>
              <a:t>WEKA Classification – Knowledge Flow</a:t>
            </a:r>
            <a:endParaRPr lang="en-US" dirty="0"/>
          </a:p>
        </p:txBody>
      </p:sp>
      <p:sp>
        <p:nvSpPr>
          <p:cNvPr id="3" name="Content Placeholder 2"/>
          <p:cNvSpPr>
            <a:spLocks noGrp="1"/>
          </p:cNvSpPr>
          <p:nvPr>
            <p:ph idx="1"/>
          </p:nvPr>
        </p:nvSpPr>
        <p:spPr>
          <a:xfrm>
            <a:off x="6384406" y="1447800"/>
            <a:ext cx="5426594" cy="5092700"/>
          </a:xfrm>
        </p:spPr>
        <p:txBody>
          <a:bodyPr>
            <a:normAutofit fontScale="55000" lnSpcReduction="20000"/>
          </a:bodyPr>
          <a:lstStyle/>
          <a:p>
            <a:pPr marL="514350" indent="-514350">
              <a:buFont typeface="+mj-lt"/>
              <a:buAutoNum type="arabicPeriod"/>
            </a:pPr>
            <a:r>
              <a:rPr lang="en-US" dirty="0" smtClean="0"/>
              <a:t>We can also run the same classification task using WEKA’s Knowledge Flow GUI. </a:t>
            </a:r>
          </a:p>
          <a:p>
            <a:pPr marL="971550" lvl="1" indent="-514350">
              <a:buFont typeface="+mj-lt"/>
              <a:buAutoNum type="arabicPeriod"/>
            </a:pPr>
            <a:endParaRPr lang="en-US" dirty="0" smtClean="0"/>
          </a:p>
          <a:p>
            <a:pPr marL="514350" indent="-514350">
              <a:buFont typeface="+mj-lt"/>
              <a:buAutoNum type="arabicPeriod"/>
            </a:pPr>
            <a:r>
              <a:rPr lang="en-US" dirty="0"/>
              <a:t>S</a:t>
            </a:r>
            <a:r>
              <a:rPr lang="en-US" dirty="0" smtClean="0"/>
              <a:t>elect the “</a:t>
            </a:r>
            <a:r>
              <a:rPr lang="en-US" b="1" dirty="0" err="1" smtClean="0"/>
              <a:t>ArffLoader</a:t>
            </a:r>
            <a:r>
              <a:rPr lang="en-US" dirty="0" smtClean="0"/>
              <a:t>” from the “Data Sources” tab. Right click on it and load in the Iris </a:t>
            </a:r>
            <a:r>
              <a:rPr lang="en-US" dirty="0" err="1" smtClean="0"/>
              <a:t>arff</a:t>
            </a:r>
            <a:r>
              <a:rPr lang="en-US" dirty="0" smtClean="0"/>
              <a:t> file.</a:t>
            </a:r>
          </a:p>
          <a:p>
            <a:pPr marL="457200" lvl="1" indent="0">
              <a:buNone/>
            </a:pPr>
            <a:r>
              <a:rPr lang="en-US" dirty="0" smtClean="0"/>
              <a:t> </a:t>
            </a:r>
          </a:p>
          <a:p>
            <a:pPr marL="514350" indent="-514350">
              <a:buFont typeface="+mj-lt"/>
              <a:buAutoNum type="arabicPeriod"/>
            </a:pPr>
            <a:r>
              <a:rPr lang="en-US" dirty="0" smtClean="0"/>
              <a:t>Then choose the “</a:t>
            </a:r>
            <a:r>
              <a:rPr lang="en-US" b="1" dirty="0" err="1" smtClean="0"/>
              <a:t>ClassAssigner</a:t>
            </a:r>
            <a:r>
              <a:rPr lang="en-US" dirty="0" smtClean="0"/>
              <a:t>” from “Evaluation” tab. This icon will allow us to select which class is to be predicted. </a:t>
            </a:r>
          </a:p>
          <a:p>
            <a:pPr marL="971550" lvl="1" indent="-514350">
              <a:buFont typeface="+mj-lt"/>
              <a:buAutoNum type="arabicPeriod"/>
            </a:pPr>
            <a:endParaRPr lang="en-US" dirty="0" smtClean="0"/>
          </a:p>
          <a:p>
            <a:pPr marL="514350" indent="-514350">
              <a:buFont typeface="+mj-lt"/>
              <a:buAutoNum type="arabicPeriod"/>
            </a:pPr>
            <a:r>
              <a:rPr lang="en-US" dirty="0" smtClean="0"/>
              <a:t>Then select the “</a:t>
            </a:r>
            <a:r>
              <a:rPr lang="en-US" b="1" dirty="0" smtClean="0"/>
              <a:t>Cross Validation Fold Maker</a:t>
            </a:r>
            <a:r>
              <a:rPr lang="en-US" dirty="0" smtClean="0"/>
              <a:t>” from the “Evaluation” tab. This will make the 10 fold cross- validation for us. </a:t>
            </a:r>
          </a:p>
          <a:p>
            <a:pPr marL="971550" lvl="1" indent="-514350">
              <a:buFont typeface="+mj-lt"/>
              <a:buAutoNum type="arabicPeriod"/>
            </a:pPr>
            <a:endParaRPr lang="en-US" dirty="0" smtClean="0"/>
          </a:p>
          <a:p>
            <a:pPr marL="514350" indent="-514350">
              <a:buFont typeface="+mj-lt"/>
              <a:buAutoNum type="arabicPeriod"/>
            </a:pPr>
            <a:r>
              <a:rPr lang="en-US" dirty="0" smtClean="0"/>
              <a:t>We can then choose a classifier from the “Classifiers” tab. </a:t>
            </a:r>
          </a:p>
          <a:p>
            <a:pPr marL="971550" lvl="1" indent="-514350">
              <a:buFont typeface="+mj-lt"/>
              <a:buAutoNum type="arabicPeriod"/>
            </a:pPr>
            <a:endParaRPr lang="en-US" dirty="0" smtClean="0"/>
          </a:p>
          <a:p>
            <a:pPr marL="514350" indent="-514350">
              <a:buFont typeface="+mj-lt"/>
              <a:buAutoNum type="arabicPeriod"/>
            </a:pPr>
            <a:r>
              <a:rPr lang="en-US" dirty="0" smtClean="0"/>
              <a:t>To evaluate the performance of the classifier, select the “</a:t>
            </a:r>
            <a:r>
              <a:rPr lang="en-US" b="1" dirty="0" smtClean="0"/>
              <a:t>Classifier Performance Evaluator</a:t>
            </a:r>
            <a:r>
              <a:rPr lang="en-US" dirty="0" smtClean="0"/>
              <a:t>” from the “Evaluation” tab. </a:t>
            </a:r>
          </a:p>
          <a:p>
            <a:pPr marL="971550" lvl="1" indent="-514350">
              <a:buFont typeface="+mj-lt"/>
              <a:buAutoNum type="arabicPeriod"/>
            </a:pPr>
            <a:endParaRPr lang="en-US" dirty="0" smtClean="0"/>
          </a:p>
          <a:p>
            <a:pPr marL="514350" indent="-514350">
              <a:buFont typeface="+mj-lt"/>
              <a:buAutoNum type="arabicPeriod"/>
            </a:pPr>
            <a:r>
              <a:rPr lang="en-US" dirty="0" smtClean="0"/>
              <a:t>Finally, to output the results, select the “</a:t>
            </a:r>
            <a:r>
              <a:rPr lang="en-US" b="1" dirty="0" smtClean="0"/>
              <a:t>Text Viewer</a:t>
            </a:r>
            <a:r>
              <a:rPr lang="en-US" dirty="0" smtClean="0"/>
              <a:t>”</a:t>
            </a:r>
            <a:r>
              <a:rPr lang="en-US" b="1" dirty="0" smtClean="0"/>
              <a:t> </a:t>
            </a:r>
            <a:r>
              <a:rPr lang="en-US" dirty="0" smtClean="0"/>
              <a:t>from the “Visualization” tab. You can then right click on the Text Viewer and run the classifier.  </a:t>
            </a:r>
          </a:p>
        </p:txBody>
      </p:sp>
      <p:sp>
        <p:nvSpPr>
          <p:cNvPr id="4" name="Slide Number Placeholder 3"/>
          <p:cNvSpPr>
            <a:spLocks noGrp="1"/>
          </p:cNvSpPr>
          <p:nvPr>
            <p:ph type="sldNum" sz="quarter" idx="12"/>
          </p:nvPr>
        </p:nvSpPr>
        <p:spPr/>
        <p:txBody>
          <a:bodyPr/>
          <a:lstStyle/>
          <a:p>
            <a:fld id="{752CC240-701A-42FE-B8E5-BC89EBD048C8}" type="slidenum">
              <a:rPr lang="en-US" smtClean="0"/>
              <a:t>23</a:t>
            </a:fld>
            <a:endParaRPr lang="en-US"/>
          </a:p>
        </p:txBody>
      </p:sp>
      <p:sp>
        <p:nvSpPr>
          <p:cNvPr id="8" name="Rectangle 7"/>
          <p:cNvSpPr/>
          <p:nvPr/>
        </p:nvSpPr>
        <p:spPr>
          <a:xfrm>
            <a:off x="576199" y="4116209"/>
            <a:ext cx="5100701" cy="80839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85698" y="2403706"/>
            <a:ext cx="4008409" cy="1751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327399" y="2485991"/>
            <a:ext cx="31849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3" name="TextBox 12"/>
          <p:cNvSpPr txBox="1"/>
          <p:nvPr/>
        </p:nvSpPr>
        <p:spPr>
          <a:xfrm>
            <a:off x="712742" y="4872451"/>
            <a:ext cx="318497" cy="369332"/>
          </a:xfrm>
          <a:prstGeom prst="rect">
            <a:avLst/>
          </a:prstGeom>
          <a:noFill/>
        </p:spPr>
        <p:txBody>
          <a:bodyPr wrap="square" rtlCol="0">
            <a:spAutoFit/>
          </a:bodyPr>
          <a:lstStyle/>
          <a:p>
            <a:r>
              <a:rPr lang="en-US" b="1" dirty="0" smtClean="0">
                <a:solidFill>
                  <a:srgbClr val="FF0000"/>
                </a:solidFill>
              </a:rPr>
              <a:t>2</a:t>
            </a:r>
            <a:endParaRPr lang="en-US" b="1" dirty="0">
              <a:solidFill>
                <a:srgbClr val="FF0000"/>
              </a:solidFill>
            </a:endParaRPr>
          </a:p>
        </p:txBody>
      </p:sp>
      <p:sp>
        <p:nvSpPr>
          <p:cNvPr id="14" name="TextBox 13"/>
          <p:cNvSpPr txBox="1"/>
          <p:nvPr/>
        </p:nvSpPr>
        <p:spPr>
          <a:xfrm>
            <a:off x="1571051" y="4885151"/>
            <a:ext cx="318497" cy="369332"/>
          </a:xfrm>
          <a:prstGeom prst="rect">
            <a:avLst/>
          </a:prstGeom>
          <a:noFill/>
        </p:spPr>
        <p:txBody>
          <a:bodyPr wrap="square" rtlCol="0">
            <a:spAutoFit/>
          </a:bodyPr>
          <a:lstStyle/>
          <a:p>
            <a:r>
              <a:rPr lang="en-US" b="1" dirty="0" smtClean="0">
                <a:solidFill>
                  <a:srgbClr val="FF0000"/>
                </a:solidFill>
              </a:rPr>
              <a:t>3</a:t>
            </a:r>
            <a:endParaRPr lang="en-US" b="1" dirty="0">
              <a:solidFill>
                <a:srgbClr val="FF0000"/>
              </a:solidFill>
            </a:endParaRPr>
          </a:p>
        </p:txBody>
      </p:sp>
      <p:sp>
        <p:nvSpPr>
          <p:cNvPr id="15" name="TextBox 14"/>
          <p:cNvSpPr txBox="1"/>
          <p:nvPr/>
        </p:nvSpPr>
        <p:spPr>
          <a:xfrm>
            <a:off x="2298137" y="4872451"/>
            <a:ext cx="318497" cy="369332"/>
          </a:xfrm>
          <a:prstGeom prst="rect">
            <a:avLst/>
          </a:prstGeom>
          <a:noFill/>
        </p:spPr>
        <p:txBody>
          <a:bodyPr wrap="square" rtlCol="0">
            <a:spAutoFit/>
          </a:bodyPr>
          <a:lstStyle/>
          <a:p>
            <a:r>
              <a:rPr lang="en-US" b="1" dirty="0" smtClean="0">
                <a:solidFill>
                  <a:srgbClr val="FF0000"/>
                </a:solidFill>
              </a:rPr>
              <a:t>4</a:t>
            </a:r>
            <a:endParaRPr lang="en-US" b="1" dirty="0">
              <a:solidFill>
                <a:srgbClr val="FF0000"/>
              </a:solidFill>
            </a:endParaRPr>
          </a:p>
        </p:txBody>
      </p:sp>
      <p:sp>
        <p:nvSpPr>
          <p:cNvPr id="16" name="TextBox 15"/>
          <p:cNvSpPr txBox="1"/>
          <p:nvPr/>
        </p:nvSpPr>
        <p:spPr>
          <a:xfrm>
            <a:off x="3538957" y="4874056"/>
            <a:ext cx="318497" cy="369332"/>
          </a:xfrm>
          <a:prstGeom prst="rect">
            <a:avLst/>
          </a:prstGeom>
          <a:noFill/>
        </p:spPr>
        <p:txBody>
          <a:bodyPr wrap="square" rtlCol="0">
            <a:spAutoFit/>
          </a:bodyPr>
          <a:lstStyle/>
          <a:p>
            <a:r>
              <a:rPr lang="en-US" b="1" dirty="0">
                <a:solidFill>
                  <a:srgbClr val="FF0000"/>
                </a:solidFill>
              </a:rPr>
              <a:t>5</a:t>
            </a:r>
          </a:p>
        </p:txBody>
      </p:sp>
      <p:sp>
        <p:nvSpPr>
          <p:cNvPr id="17" name="TextBox 16"/>
          <p:cNvSpPr txBox="1"/>
          <p:nvPr/>
        </p:nvSpPr>
        <p:spPr>
          <a:xfrm>
            <a:off x="4394108" y="4885151"/>
            <a:ext cx="318497" cy="369332"/>
          </a:xfrm>
          <a:prstGeom prst="rect">
            <a:avLst/>
          </a:prstGeom>
          <a:noFill/>
        </p:spPr>
        <p:txBody>
          <a:bodyPr wrap="square" rtlCol="0">
            <a:spAutoFit/>
          </a:bodyPr>
          <a:lstStyle/>
          <a:p>
            <a:r>
              <a:rPr lang="en-US" b="1" dirty="0" smtClean="0">
                <a:solidFill>
                  <a:srgbClr val="FF0000"/>
                </a:solidFill>
              </a:rPr>
              <a:t>6</a:t>
            </a:r>
            <a:endParaRPr lang="en-US" b="1" dirty="0">
              <a:solidFill>
                <a:srgbClr val="FF0000"/>
              </a:solidFill>
            </a:endParaRPr>
          </a:p>
        </p:txBody>
      </p:sp>
      <p:sp>
        <p:nvSpPr>
          <p:cNvPr id="18" name="TextBox 17"/>
          <p:cNvSpPr txBox="1"/>
          <p:nvPr/>
        </p:nvSpPr>
        <p:spPr>
          <a:xfrm>
            <a:off x="5278756" y="4882974"/>
            <a:ext cx="318497" cy="369332"/>
          </a:xfrm>
          <a:prstGeom prst="rect">
            <a:avLst/>
          </a:prstGeom>
          <a:noFill/>
        </p:spPr>
        <p:txBody>
          <a:bodyPr wrap="square" rtlCol="0">
            <a:spAutoFit/>
          </a:bodyPr>
          <a:lstStyle/>
          <a:p>
            <a:r>
              <a:rPr lang="en-US" b="1" dirty="0" smtClean="0">
                <a:solidFill>
                  <a:srgbClr val="FF0000"/>
                </a:solidFill>
              </a:rPr>
              <a:t>7</a:t>
            </a:r>
            <a:endParaRPr lang="en-US" b="1" dirty="0">
              <a:solidFill>
                <a:srgbClr val="FF0000"/>
              </a:solidFill>
            </a:endParaRPr>
          </a:p>
        </p:txBody>
      </p:sp>
    </p:spTree>
    <p:extLst>
      <p:ext uri="{BB962C8B-B14F-4D97-AF65-F5344CB8AC3E}">
        <p14:creationId xmlns:p14="http://schemas.microsoft.com/office/powerpoint/2010/main" val="240873319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REGRESSION EXAMPLE – LINEAR REGRESSION</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24</a:t>
            </a:fld>
            <a:endParaRPr lang="en-US"/>
          </a:p>
        </p:txBody>
      </p:sp>
    </p:spTree>
    <p:extLst>
      <p:ext uri="{BB962C8B-B14F-4D97-AF65-F5344CB8AC3E}">
        <p14:creationId xmlns:p14="http://schemas.microsoft.com/office/powerpoint/2010/main" val="347448597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WEKA Regression – Linear Regression Example</a:t>
            </a:r>
            <a:endParaRPr lang="en-US" b="1" dirty="0"/>
          </a:p>
        </p:txBody>
      </p:sp>
      <p:sp>
        <p:nvSpPr>
          <p:cNvPr id="3" name="Content Placeholder 2"/>
          <p:cNvSpPr>
            <a:spLocks noGrp="1"/>
          </p:cNvSpPr>
          <p:nvPr>
            <p:ph idx="1"/>
          </p:nvPr>
        </p:nvSpPr>
        <p:spPr/>
        <p:txBody>
          <a:bodyPr>
            <a:normAutofit/>
          </a:bodyPr>
          <a:lstStyle/>
          <a:p>
            <a:r>
              <a:rPr lang="en-US" sz="2400" dirty="0" smtClean="0"/>
              <a:t>Recall that regression is a predictive analytics technique predicting the </a:t>
            </a:r>
            <a:r>
              <a:rPr lang="en-US" sz="2400" b="1" dirty="0" smtClean="0"/>
              <a:t>specific value </a:t>
            </a:r>
            <a:r>
              <a:rPr lang="en-US" sz="2400" dirty="0" smtClean="0"/>
              <a:t>for a given data record, rather than a discrete class.</a:t>
            </a:r>
          </a:p>
          <a:p>
            <a:pPr lvl="1"/>
            <a:r>
              <a:rPr lang="en-US" sz="2000" dirty="0" smtClean="0"/>
              <a:t>E.g., the NFL trying to predict the number of Super Bowl viewers</a:t>
            </a:r>
          </a:p>
          <a:p>
            <a:pPr lvl="1"/>
            <a:endParaRPr lang="en-US" sz="2000" dirty="0"/>
          </a:p>
          <a:p>
            <a:r>
              <a:rPr lang="en-US" sz="2400" dirty="0" smtClean="0"/>
              <a:t>In this example, we will use linear regression to predict the selling price on a home based its house size, lot size, # of bedrooms/bathrooms.</a:t>
            </a:r>
          </a:p>
          <a:p>
            <a:pPr lvl="1"/>
            <a:endParaRPr lang="en-US" sz="2000" dirty="0"/>
          </a:p>
          <a:p>
            <a:r>
              <a:rPr lang="en-US" sz="2400" dirty="0" smtClean="0"/>
              <a:t>Please download the houses-</a:t>
            </a:r>
            <a:r>
              <a:rPr lang="en-US" sz="2400" dirty="0" err="1" smtClean="0"/>
              <a:t>train.arff</a:t>
            </a:r>
            <a:r>
              <a:rPr lang="en-US" sz="2400" dirty="0" smtClean="0"/>
              <a:t> and houses-</a:t>
            </a:r>
            <a:r>
              <a:rPr lang="en-US" sz="2400" dirty="0" err="1" smtClean="0"/>
              <a:t>test.arff</a:t>
            </a:r>
            <a:r>
              <a:rPr lang="en-US" sz="2400" dirty="0" smtClean="0"/>
              <a:t> files from the class website. Load in the houses-</a:t>
            </a:r>
            <a:r>
              <a:rPr lang="en-US" sz="2400" dirty="0" err="1" smtClean="0"/>
              <a:t>train.arff</a:t>
            </a:r>
            <a:r>
              <a:rPr lang="en-US" sz="2400" dirty="0" smtClean="0"/>
              <a:t> file into WEKA. </a:t>
            </a:r>
          </a:p>
        </p:txBody>
      </p:sp>
      <p:sp>
        <p:nvSpPr>
          <p:cNvPr id="4" name="Slide Number Placeholder 3"/>
          <p:cNvSpPr>
            <a:spLocks noGrp="1"/>
          </p:cNvSpPr>
          <p:nvPr>
            <p:ph type="sldNum" sz="quarter" idx="12"/>
          </p:nvPr>
        </p:nvSpPr>
        <p:spPr/>
        <p:txBody>
          <a:bodyPr/>
          <a:lstStyle/>
          <a:p>
            <a:fld id="{752CC240-701A-42FE-B8E5-BC89EBD048C8}" type="slidenum">
              <a:rPr lang="en-US" smtClean="0"/>
              <a:t>25</a:t>
            </a:fld>
            <a:endParaRPr lang="en-US"/>
          </a:p>
        </p:txBody>
      </p:sp>
    </p:spTree>
    <p:extLst>
      <p:ext uri="{BB962C8B-B14F-4D97-AF65-F5344CB8AC3E}">
        <p14:creationId xmlns:p14="http://schemas.microsoft.com/office/powerpoint/2010/main" val="29500515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307" y="-126198"/>
            <a:ext cx="11832609" cy="1325563"/>
          </a:xfrm>
        </p:spPr>
        <p:txBody>
          <a:bodyPr/>
          <a:lstStyle/>
          <a:p>
            <a:r>
              <a:rPr lang="en-US" b="1" dirty="0" smtClean="0"/>
              <a:t>Linear Regression Training – Explorer Configurations</a:t>
            </a:r>
            <a:endParaRPr lang="en-US" b="1" dirty="0"/>
          </a:p>
        </p:txBody>
      </p:sp>
      <p:sp>
        <p:nvSpPr>
          <p:cNvPr id="3" name="Content Placeholder 2"/>
          <p:cNvSpPr>
            <a:spLocks noGrp="1"/>
          </p:cNvSpPr>
          <p:nvPr>
            <p:ph idx="1"/>
          </p:nvPr>
        </p:nvSpPr>
        <p:spPr>
          <a:xfrm>
            <a:off x="838200" y="4408227"/>
            <a:ext cx="10515600" cy="2047164"/>
          </a:xfrm>
        </p:spPr>
        <p:txBody>
          <a:bodyPr>
            <a:normAutofit fontScale="85000" lnSpcReduction="20000"/>
          </a:bodyPr>
          <a:lstStyle/>
          <a:p>
            <a:pPr marL="514350" indent="-514350">
              <a:buFont typeface="+mj-lt"/>
              <a:buAutoNum type="arabicPeriod"/>
            </a:pPr>
            <a:r>
              <a:rPr lang="en-US" dirty="0" smtClean="0"/>
              <a:t>After loading in the dataset, press “Choose” and select “Linear Regression” from the functions category. Configure the settings accordingly. </a:t>
            </a:r>
          </a:p>
          <a:p>
            <a:pPr marL="514350" indent="-514350">
              <a:buFont typeface="+mj-lt"/>
              <a:buAutoNum type="arabicPeriod"/>
            </a:pPr>
            <a:r>
              <a:rPr lang="en-US" dirty="0" smtClean="0"/>
              <a:t>Second, select “Use training set.” This will create a linear regression model for the loaded data. </a:t>
            </a:r>
          </a:p>
          <a:p>
            <a:pPr marL="514350" indent="-514350">
              <a:buFont typeface="+mj-lt"/>
              <a:buAutoNum type="arabicPeriod"/>
            </a:pPr>
            <a:r>
              <a:rPr lang="en-US" dirty="0" smtClean="0"/>
              <a:t>Third, press “Start.” This will now create a model and provide a summary of the overall model (e.g., correlation coefficient, mean absolute error, etc.).  </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26</a:t>
            </a:fld>
            <a:endParaRPr lang="en-US"/>
          </a:p>
        </p:txBody>
      </p:sp>
      <p:pic>
        <p:nvPicPr>
          <p:cNvPr id="6" name="Picture 5"/>
          <p:cNvPicPr>
            <a:picLocks noChangeAspect="1"/>
          </p:cNvPicPr>
          <p:nvPr/>
        </p:nvPicPr>
        <p:blipFill>
          <a:blip r:embed="rId2"/>
          <a:stretch>
            <a:fillRect/>
          </a:stretch>
        </p:blipFill>
        <p:spPr>
          <a:xfrm>
            <a:off x="1166416" y="973002"/>
            <a:ext cx="4756713" cy="3299930"/>
          </a:xfrm>
          <a:prstGeom prst="rect">
            <a:avLst/>
          </a:prstGeom>
          <a:ln w="28575">
            <a:solidFill>
              <a:schemeClr val="tx1"/>
            </a:solidFill>
          </a:ln>
        </p:spPr>
      </p:pic>
      <p:pic>
        <p:nvPicPr>
          <p:cNvPr id="7" name="Picture 6"/>
          <p:cNvPicPr>
            <a:picLocks noChangeAspect="1"/>
          </p:cNvPicPr>
          <p:nvPr/>
        </p:nvPicPr>
        <p:blipFill>
          <a:blip r:embed="rId3"/>
          <a:stretch>
            <a:fillRect/>
          </a:stretch>
        </p:blipFill>
        <p:spPr>
          <a:xfrm>
            <a:off x="7290677" y="792137"/>
            <a:ext cx="2999735" cy="3589979"/>
          </a:xfrm>
          <a:prstGeom prst="rect">
            <a:avLst/>
          </a:prstGeom>
          <a:ln w="28575">
            <a:solidFill>
              <a:schemeClr val="tx1"/>
            </a:solidFill>
          </a:ln>
        </p:spPr>
      </p:pic>
      <p:sp>
        <p:nvSpPr>
          <p:cNvPr id="8" name="Rectangle 7"/>
          <p:cNvSpPr/>
          <p:nvPr/>
        </p:nvSpPr>
        <p:spPr>
          <a:xfrm>
            <a:off x="1153373" y="1091820"/>
            <a:ext cx="2354102" cy="13365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82941" y="1271515"/>
            <a:ext cx="1655793" cy="129426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2891189" y="1273787"/>
            <a:ext cx="3031940" cy="299914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219814" y="1044045"/>
            <a:ext cx="1719470" cy="107365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276678" y="3229967"/>
            <a:ext cx="2904551" cy="117825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861515" y="948332"/>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4" name="TextBox 13"/>
          <p:cNvSpPr txBox="1"/>
          <p:nvPr/>
        </p:nvSpPr>
        <p:spPr>
          <a:xfrm>
            <a:off x="5872530" y="1278153"/>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5" name="TextBox 14"/>
          <p:cNvSpPr txBox="1"/>
          <p:nvPr/>
        </p:nvSpPr>
        <p:spPr>
          <a:xfrm>
            <a:off x="893362" y="1894579"/>
            <a:ext cx="322917" cy="369332"/>
          </a:xfrm>
          <a:prstGeom prst="rect">
            <a:avLst/>
          </a:prstGeom>
          <a:noFill/>
        </p:spPr>
        <p:txBody>
          <a:bodyPr wrap="square" rtlCol="0">
            <a:spAutoFit/>
          </a:bodyPr>
          <a:lstStyle/>
          <a:p>
            <a:r>
              <a:rPr lang="en-US" b="1" dirty="0" smtClean="0">
                <a:solidFill>
                  <a:srgbClr val="FF0000"/>
                </a:solidFill>
              </a:rPr>
              <a:t>2</a:t>
            </a:r>
            <a:endParaRPr lang="en-US" b="1" dirty="0">
              <a:solidFill>
                <a:srgbClr val="FF0000"/>
              </a:solidFill>
            </a:endParaRPr>
          </a:p>
        </p:txBody>
      </p:sp>
      <p:sp>
        <p:nvSpPr>
          <p:cNvPr id="16" name="TextBox 15"/>
          <p:cNvSpPr txBox="1"/>
          <p:nvPr/>
        </p:nvSpPr>
        <p:spPr>
          <a:xfrm>
            <a:off x="6955256" y="1419181"/>
            <a:ext cx="322917" cy="369332"/>
          </a:xfrm>
          <a:prstGeom prst="rect">
            <a:avLst/>
          </a:prstGeom>
          <a:noFill/>
        </p:spPr>
        <p:txBody>
          <a:bodyPr wrap="square" rtlCol="0">
            <a:spAutoFit/>
          </a:bodyPr>
          <a:lstStyle/>
          <a:p>
            <a:r>
              <a:rPr lang="en-US" b="1" dirty="0" smtClean="0">
                <a:solidFill>
                  <a:srgbClr val="FF0000"/>
                </a:solidFill>
              </a:rPr>
              <a:t>3</a:t>
            </a:r>
            <a:endParaRPr lang="en-US" b="1" dirty="0">
              <a:solidFill>
                <a:srgbClr val="FF0000"/>
              </a:solidFill>
            </a:endParaRPr>
          </a:p>
        </p:txBody>
      </p:sp>
      <p:sp>
        <p:nvSpPr>
          <p:cNvPr id="17" name="TextBox 16"/>
          <p:cNvSpPr txBox="1"/>
          <p:nvPr/>
        </p:nvSpPr>
        <p:spPr>
          <a:xfrm>
            <a:off x="6998474" y="3591452"/>
            <a:ext cx="322917" cy="369332"/>
          </a:xfrm>
          <a:prstGeom prst="rect">
            <a:avLst/>
          </a:prstGeom>
          <a:noFill/>
        </p:spPr>
        <p:txBody>
          <a:bodyPr wrap="square" rtlCol="0">
            <a:spAutoFit/>
          </a:bodyPr>
          <a:lstStyle/>
          <a:p>
            <a:r>
              <a:rPr lang="en-US" b="1" dirty="0" smtClean="0">
                <a:solidFill>
                  <a:srgbClr val="FF0000"/>
                </a:solidFill>
              </a:rPr>
              <a:t>3</a:t>
            </a:r>
            <a:endParaRPr lang="en-US" b="1" dirty="0">
              <a:solidFill>
                <a:srgbClr val="FF0000"/>
              </a:solidFill>
            </a:endParaRPr>
          </a:p>
        </p:txBody>
      </p:sp>
    </p:spTree>
    <p:extLst>
      <p:ext uri="{BB962C8B-B14F-4D97-AF65-F5344CB8AC3E}">
        <p14:creationId xmlns:p14="http://schemas.microsoft.com/office/powerpoint/2010/main" val="6524525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799" y="-194435"/>
            <a:ext cx="10958015" cy="1325563"/>
          </a:xfrm>
        </p:spPr>
        <p:txBody>
          <a:bodyPr/>
          <a:lstStyle/>
          <a:p>
            <a:r>
              <a:rPr lang="en-US" b="1" dirty="0" smtClean="0"/>
              <a:t>Linear Regression Application – Explorer Results</a:t>
            </a:r>
            <a:endParaRPr lang="en-US" b="1" dirty="0"/>
          </a:p>
        </p:txBody>
      </p:sp>
      <p:sp>
        <p:nvSpPr>
          <p:cNvPr id="3" name="Content Placeholder 2"/>
          <p:cNvSpPr>
            <a:spLocks noGrp="1"/>
          </p:cNvSpPr>
          <p:nvPr>
            <p:ph idx="1"/>
          </p:nvPr>
        </p:nvSpPr>
        <p:spPr>
          <a:xfrm>
            <a:off x="838200" y="4337645"/>
            <a:ext cx="10515600" cy="1934854"/>
          </a:xfrm>
        </p:spPr>
        <p:txBody>
          <a:bodyPr>
            <a:normAutofit fontScale="85000" lnSpcReduction="20000"/>
          </a:bodyPr>
          <a:lstStyle/>
          <a:p>
            <a:pPr marL="514350" indent="-514350">
              <a:buFont typeface="+mj-lt"/>
              <a:buAutoNum type="arabicPeriod"/>
            </a:pPr>
            <a:r>
              <a:rPr lang="en-US" dirty="0" smtClean="0"/>
              <a:t>After training the model, we will apply it to an unseen data point to predict its selling price. Choose the “Supplied test set” option and point it to the houses-</a:t>
            </a:r>
            <a:r>
              <a:rPr lang="en-US" dirty="0" err="1" smtClean="0"/>
              <a:t>test.arff</a:t>
            </a:r>
            <a:r>
              <a:rPr lang="en-US" dirty="0" smtClean="0"/>
              <a:t> file. </a:t>
            </a:r>
          </a:p>
          <a:p>
            <a:pPr marL="514350" indent="-514350">
              <a:buFont typeface="+mj-lt"/>
              <a:buAutoNum type="arabicPeriod"/>
            </a:pPr>
            <a:r>
              <a:rPr lang="en-US" dirty="0" smtClean="0"/>
              <a:t>Select “More options…” and click on output predictions to CSV. </a:t>
            </a:r>
          </a:p>
          <a:p>
            <a:pPr marL="514350" indent="-514350">
              <a:buFont typeface="+mj-lt"/>
              <a:buAutoNum type="arabicPeriod"/>
            </a:pPr>
            <a:r>
              <a:rPr lang="en-US" dirty="0" smtClean="0"/>
              <a:t>Finally, press “Start.” This will run the model, and the actual predicted value for the data point will be displayed in CSV format. </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27</a:t>
            </a:fld>
            <a:endParaRPr lang="en-US"/>
          </a:p>
        </p:txBody>
      </p:sp>
      <p:pic>
        <p:nvPicPr>
          <p:cNvPr id="5" name="Picture 4"/>
          <p:cNvPicPr>
            <a:picLocks noChangeAspect="1"/>
          </p:cNvPicPr>
          <p:nvPr/>
        </p:nvPicPr>
        <p:blipFill>
          <a:blip r:embed="rId2"/>
          <a:stretch>
            <a:fillRect/>
          </a:stretch>
        </p:blipFill>
        <p:spPr>
          <a:xfrm>
            <a:off x="8808211" y="781429"/>
            <a:ext cx="3009900" cy="3114675"/>
          </a:xfrm>
          <a:prstGeom prst="rect">
            <a:avLst/>
          </a:prstGeom>
          <a:ln w="28575">
            <a:solidFill>
              <a:schemeClr val="tx1"/>
            </a:solidFill>
          </a:ln>
        </p:spPr>
      </p:pic>
      <p:pic>
        <p:nvPicPr>
          <p:cNvPr id="6" name="Picture 5"/>
          <p:cNvPicPr>
            <a:picLocks noChangeAspect="1"/>
          </p:cNvPicPr>
          <p:nvPr/>
        </p:nvPicPr>
        <p:blipFill>
          <a:blip r:embed="rId3"/>
          <a:stretch>
            <a:fillRect/>
          </a:stretch>
        </p:blipFill>
        <p:spPr>
          <a:xfrm>
            <a:off x="676826" y="695535"/>
            <a:ext cx="1984487" cy="3546573"/>
          </a:xfrm>
          <a:prstGeom prst="rect">
            <a:avLst/>
          </a:prstGeom>
          <a:ln w="28575">
            <a:solidFill>
              <a:schemeClr val="tx1"/>
            </a:solidFill>
          </a:ln>
        </p:spPr>
      </p:pic>
      <p:pic>
        <p:nvPicPr>
          <p:cNvPr id="7" name="Picture 6"/>
          <p:cNvPicPr>
            <a:picLocks noChangeAspect="1"/>
          </p:cNvPicPr>
          <p:nvPr/>
        </p:nvPicPr>
        <p:blipFill>
          <a:blip r:embed="rId4"/>
          <a:stretch>
            <a:fillRect/>
          </a:stretch>
        </p:blipFill>
        <p:spPr>
          <a:xfrm>
            <a:off x="3346404" y="781427"/>
            <a:ext cx="4945589" cy="3274681"/>
          </a:xfrm>
          <a:prstGeom prst="rect">
            <a:avLst/>
          </a:prstGeom>
          <a:ln w="28575">
            <a:solidFill>
              <a:schemeClr val="tx1"/>
            </a:solidFill>
          </a:ln>
        </p:spPr>
      </p:pic>
      <p:sp>
        <p:nvSpPr>
          <p:cNvPr id="8" name="Rectangle 7"/>
          <p:cNvSpPr/>
          <p:nvPr/>
        </p:nvSpPr>
        <p:spPr>
          <a:xfrm>
            <a:off x="8816600" y="1494422"/>
            <a:ext cx="1910539" cy="12624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818874" y="3434685"/>
            <a:ext cx="1910539" cy="46142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5272723" y="2413378"/>
            <a:ext cx="3019270" cy="22064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89339" y="846156"/>
            <a:ext cx="1849145" cy="98264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05259" y="2881950"/>
            <a:ext cx="1966717" cy="13718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3405251" y="2347410"/>
            <a:ext cx="1726307" cy="2866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407523" y="2963837"/>
            <a:ext cx="1726307" cy="2866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438430" y="948332"/>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6" name="TextBox 15"/>
          <p:cNvSpPr txBox="1"/>
          <p:nvPr/>
        </p:nvSpPr>
        <p:spPr>
          <a:xfrm>
            <a:off x="440702" y="3106957"/>
            <a:ext cx="322917" cy="369332"/>
          </a:xfrm>
          <a:prstGeom prst="rect">
            <a:avLst/>
          </a:prstGeom>
          <a:noFill/>
        </p:spPr>
        <p:txBody>
          <a:bodyPr wrap="square" rtlCol="0">
            <a:spAutoFit/>
          </a:bodyPr>
          <a:lstStyle/>
          <a:p>
            <a:r>
              <a:rPr lang="en-US" b="1" dirty="0" smtClean="0">
                <a:solidFill>
                  <a:srgbClr val="FF0000"/>
                </a:solidFill>
              </a:rPr>
              <a:t>1</a:t>
            </a:r>
            <a:endParaRPr lang="en-US" b="1" dirty="0">
              <a:solidFill>
                <a:srgbClr val="FF0000"/>
              </a:solidFill>
            </a:endParaRPr>
          </a:p>
        </p:txBody>
      </p:sp>
      <p:sp>
        <p:nvSpPr>
          <p:cNvPr id="17" name="TextBox 16"/>
          <p:cNvSpPr txBox="1"/>
          <p:nvPr/>
        </p:nvSpPr>
        <p:spPr>
          <a:xfrm>
            <a:off x="3145236" y="2290361"/>
            <a:ext cx="322917" cy="369332"/>
          </a:xfrm>
          <a:prstGeom prst="rect">
            <a:avLst/>
          </a:prstGeom>
          <a:noFill/>
        </p:spPr>
        <p:txBody>
          <a:bodyPr wrap="square" rtlCol="0">
            <a:spAutoFit/>
          </a:bodyPr>
          <a:lstStyle/>
          <a:p>
            <a:r>
              <a:rPr lang="en-US" b="1" dirty="0" smtClean="0">
                <a:solidFill>
                  <a:srgbClr val="FF0000"/>
                </a:solidFill>
              </a:rPr>
              <a:t>2</a:t>
            </a:r>
            <a:endParaRPr lang="en-US" b="1" dirty="0">
              <a:solidFill>
                <a:srgbClr val="FF0000"/>
              </a:solidFill>
            </a:endParaRPr>
          </a:p>
        </p:txBody>
      </p:sp>
      <p:sp>
        <p:nvSpPr>
          <p:cNvPr id="18" name="TextBox 17"/>
          <p:cNvSpPr txBox="1"/>
          <p:nvPr/>
        </p:nvSpPr>
        <p:spPr>
          <a:xfrm>
            <a:off x="7473860" y="2087916"/>
            <a:ext cx="322917" cy="369332"/>
          </a:xfrm>
          <a:prstGeom prst="rect">
            <a:avLst/>
          </a:prstGeom>
          <a:noFill/>
        </p:spPr>
        <p:txBody>
          <a:bodyPr wrap="square" rtlCol="0">
            <a:spAutoFit/>
          </a:bodyPr>
          <a:lstStyle/>
          <a:p>
            <a:r>
              <a:rPr lang="en-US" b="1" dirty="0" smtClean="0">
                <a:solidFill>
                  <a:srgbClr val="FF0000"/>
                </a:solidFill>
              </a:rPr>
              <a:t>2</a:t>
            </a:r>
            <a:endParaRPr lang="en-US" b="1" dirty="0">
              <a:solidFill>
                <a:srgbClr val="FF0000"/>
              </a:solidFill>
            </a:endParaRPr>
          </a:p>
        </p:txBody>
      </p:sp>
      <p:sp>
        <p:nvSpPr>
          <p:cNvPr id="19" name="TextBox 18"/>
          <p:cNvSpPr txBox="1"/>
          <p:nvPr/>
        </p:nvSpPr>
        <p:spPr>
          <a:xfrm>
            <a:off x="10724308" y="1776291"/>
            <a:ext cx="322917" cy="369332"/>
          </a:xfrm>
          <a:prstGeom prst="rect">
            <a:avLst/>
          </a:prstGeom>
          <a:noFill/>
        </p:spPr>
        <p:txBody>
          <a:bodyPr wrap="square" rtlCol="0">
            <a:spAutoFit/>
          </a:bodyPr>
          <a:lstStyle/>
          <a:p>
            <a:r>
              <a:rPr lang="en-US" b="1" dirty="0" smtClean="0">
                <a:solidFill>
                  <a:srgbClr val="FF0000"/>
                </a:solidFill>
              </a:rPr>
              <a:t>3</a:t>
            </a:r>
            <a:endParaRPr lang="en-US" b="1" dirty="0">
              <a:solidFill>
                <a:srgbClr val="FF0000"/>
              </a:solidFill>
            </a:endParaRPr>
          </a:p>
        </p:txBody>
      </p:sp>
      <p:sp>
        <p:nvSpPr>
          <p:cNvPr id="20" name="TextBox 19"/>
          <p:cNvSpPr txBox="1"/>
          <p:nvPr/>
        </p:nvSpPr>
        <p:spPr>
          <a:xfrm>
            <a:off x="10740228" y="3416300"/>
            <a:ext cx="322917" cy="369332"/>
          </a:xfrm>
          <a:prstGeom prst="rect">
            <a:avLst/>
          </a:prstGeom>
          <a:noFill/>
        </p:spPr>
        <p:txBody>
          <a:bodyPr wrap="square" rtlCol="0">
            <a:spAutoFit/>
          </a:bodyPr>
          <a:lstStyle/>
          <a:p>
            <a:r>
              <a:rPr lang="en-US" b="1" dirty="0" smtClean="0">
                <a:solidFill>
                  <a:srgbClr val="FF0000"/>
                </a:solidFill>
              </a:rPr>
              <a:t>3</a:t>
            </a:r>
            <a:endParaRPr lang="en-US" b="1" dirty="0">
              <a:solidFill>
                <a:srgbClr val="FF0000"/>
              </a:solidFill>
            </a:endParaRPr>
          </a:p>
        </p:txBody>
      </p:sp>
    </p:spTree>
    <p:extLst>
      <p:ext uri="{BB962C8B-B14F-4D97-AF65-F5344CB8AC3E}">
        <p14:creationId xmlns:p14="http://schemas.microsoft.com/office/powerpoint/2010/main" val="17687930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Conclusion and Resources</a:t>
            </a:r>
            <a:endParaRPr lang="en-US" b="1" dirty="0"/>
          </a:p>
        </p:txBody>
      </p:sp>
      <p:sp>
        <p:nvSpPr>
          <p:cNvPr id="3" name="Content Placeholder 2"/>
          <p:cNvSpPr>
            <a:spLocks noGrp="1"/>
          </p:cNvSpPr>
          <p:nvPr>
            <p:ph idx="1"/>
          </p:nvPr>
        </p:nvSpPr>
        <p:spPr/>
        <p:txBody>
          <a:bodyPr/>
          <a:lstStyle/>
          <a:p>
            <a:r>
              <a:rPr lang="en-US" dirty="0" smtClean="0"/>
              <a:t>The overall goal of WEKA is to provide tools for developing Machine Learning techniques and allow people to apply them to real-world data mining problems. </a:t>
            </a:r>
          </a:p>
          <a:p>
            <a:pPr lvl="1"/>
            <a:endParaRPr lang="en-US" dirty="0"/>
          </a:p>
          <a:p>
            <a:r>
              <a:rPr lang="en-US" dirty="0" smtClean="0"/>
              <a:t>Detailed documentation about different functions provided by WEKA can be found on the WEKA website and MOOC course. </a:t>
            </a:r>
            <a:endParaRPr lang="en-US" dirty="0"/>
          </a:p>
          <a:p>
            <a:pPr lvl="1"/>
            <a:r>
              <a:rPr lang="en-US" dirty="0" smtClean="0"/>
              <a:t>WEKA Download – </a:t>
            </a:r>
            <a:r>
              <a:rPr lang="en-US" dirty="0">
                <a:hlinkClick r:id="rId2"/>
              </a:rPr>
              <a:t>http://www.cs.waikato.ac.nz/ml/weka</a:t>
            </a:r>
            <a:r>
              <a:rPr lang="en-US" dirty="0" smtClean="0">
                <a:hlinkClick r:id="rId2"/>
              </a:rPr>
              <a:t>/</a:t>
            </a:r>
            <a:r>
              <a:rPr lang="en-US" dirty="0" smtClean="0"/>
              <a:t> </a:t>
            </a:r>
            <a:endParaRPr lang="en-US" dirty="0"/>
          </a:p>
          <a:p>
            <a:pPr lvl="1"/>
            <a:r>
              <a:rPr lang="en-US" dirty="0" smtClean="0"/>
              <a:t>MOOC Course </a:t>
            </a:r>
            <a:r>
              <a:rPr lang="en-US" dirty="0"/>
              <a:t>– </a:t>
            </a:r>
            <a:r>
              <a:rPr lang="en-US" dirty="0">
                <a:hlinkClick r:id="rId3"/>
              </a:rPr>
              <a:t>https://</a:t>
            </a:r>
            <a:r>
              <a:rPr lang="en-US" dirty="0" smtClean="0">
                <a:hlinkClick r:id="rId3"/>
              </a:rPr>
              <a:t>weka.waikato.ac.nz/explorer</a:t>
            </a:r>
            <a:r>
              <a:rPr lang="en-US" dirty="0" smtClean="0"/>
              <a:t> </a:t>
            </a:r>
            <a:endParaRPr lang="en-US" dirty="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28</a:t>
            </a:fld>
            <a:endParaRPr lang="en-US"/>
          </a:p>
        </p:txBody>
      </p:sp>
    </p:spTree>
    <p:extLst>
      <p:ext uri="{BB962C8B-B14F-4D97-AF65-F5344CB8AC3E}">
        <p14:creationId xmlns:p14="http://schemas.microsoft.com/office/powerpoint/2010/main" val="24081399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Appendix A – WEKA Pre-Processing Features</a:t>
            </a:r>
            <a:endParaRPr lang="en-US" b="1"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12127021"/>
              </p:ext>
            </p:extLst>
          </p:nvPr>
        </p:nvGraphicFramePr>
        <p:xfrm>
          <a:off x="323850" y="1317625"/>
          <a:ext cx="11544300" cy="5303520"/>
        </p:xfrm>
        <a:graphic>
          <a:graphicData uri="http://schemas.openxmlformats.org/drawingml/2006/table">
            <a:tbl>
              <a:tblPr firstRow="1" bandRow="1">
                <a:tableStyleId>{5940675A-B579-460E-94D1-54222C63F5DA}</a:tableStyleId>
              </a:tblPr>
              <a:tblGrid>
                <a:gridCol w="1524000">
                  <a:extLst>
                    <a:ext uri="{9D8B030D-6E8A-4147-A177-3AD203B41FA5}">
                      <a16:colId xmlns:a16="http://schemas.microsoft.com/office/drawing/2014/main" xmlns="" val="20000"/>
                    </a:ext>
                  </a:extLst>
                </a:gridCol>
                <a:gridCol w="1257300">
                  <a:extLst>
                    <a:ext uri="{9D8B030D-6E8A-4147-A177-3AD203B41FA5}">
                      <a16:colId xmlns:a16="http://schemas.microsoft.com/office/drawing/2014/main" xmlns="" val="20001"/>
                    </a:ext>
                  </a:extLst>
                </a:gridCol>
                <a:gridCol w="8763000">
                  <a:extLst>
                    <a:ext uri="{9D8B030D-6E8A-4147-A177-3AD203B41FA5}">
                      <a16:colId xmlns:a16="http://schemas.microsoft.com/office/drawing/2014/main" xmlns="" val="20002"/>
                    </a:ext>
                  </a:extLst>
                </a:gridCol>
              </a:tblGrid>
              <a:tr h="370840">
                <a:tc>
                  <a:txBody>
                    <a:bodyPr/>
                    <a:lstStyle/>
                    <a:p>
                      <a:pPr algn="ctr"/>
                      <a:r>
                        <a:rPr lang="en-US" b="1" dirty="0" smtClean="0"/>
                        <a:t>Learning type</a:t>
                      </a:r>
                      <a:endParaRPr lang="en-US" b="1" dirty="0"/>
                    </a:p>
                  </a:txBody>
                  <a:tcPr anchor="ctr"/>
                </a:tc>
                <a:tc>
                  <a:txBody>
                    <a:bodyPr/>
                    <a:lstStyle/>
                    <a:p>
                      <a:pPr algn="ctr"/>
                      <a:r>
                        <a:rPr lang="en-US" b="1" dirty="0" smtClean="0"/>
                        <a:t>Attribute/</a:t>
                      </a:r>
                    </a:p>
                    <a:p>
                      <a:pPr algn="ctr"/>
                      <a:r>
                        <a:rPr lang="en-US" b="1" dirty="0" smtClean="0"/>
                        <a:t>Instance?</a:t>
                      </a:r>
                      <a:endParaRPr lang="en-US" b="1" dirty="0"/>
                    </a:p>
                  </a:txBody>
                  <a:tcPr anchor="ctr"/>
                </a:tc>
                <a:tc>
                  <a:txBody>
                    <a:bodyPr/>
                    <a:lstStyle/>
                    <a:p>
                      <a:pPr algn="ctr"/>
                      <a:r>
                        <a:rPr lang="en-US" b="1" dirty="0" smtClean="0"/>
                        <a:t>Function/Feature</a:t>
                      </a:r>
                      <a:endParaRPr lang="en-US" b="1" dirty="0"/>
                    </a:p>
                  </a:txBody>
                  <a:tcPr anchor="ctr"/>
                </a:tc>
                <a:extLst>
                  <a:ext uri="{0D108BD9-81ED-4DB2-BD59-A6C34878D82A}">
                    <a16:rowId xmlns:a16="http://schemas.microsoft.com/office/drawing/2014/main" xmlns="" val="10000"/>
                  </a:ext>
                </a:extLst>
              </a:tr>
              <a:tr h="731520">
                <a:tc rowSpan="2">
                  <a:txBody>
                    <a:bodyPr/>
                    <a:lstStyle/>
                    <a:p>
                      <a:pPr algn="ctr"/>
                      <a:r>
                        <a:rPr lang="en-US" dirty="0" smtClean="0"/>
                        <a:t>Supervised</a:t>
                      </a:r>
                      <a:endParaRPr lang="en-US" dirty="0"/>
                    </a:p>
                  </a:txBody>
                  <a:tcPr anchor="ctr"/>
                </a:tc>
                <a:tc>
                  <a:txBody>
                    <a:bodyPr/>
                    <a:lstStyle/>
                    <a:p>
                      <a:pPr algn="ctr"/>
                      <a:r>
                        <a:rPr lang="en-US" dirty="0" smtClean="0"/>
                        <a:t>Attribute</a:t>
                      </a:r>
                      <a:endParaRPr lang="en-US" dirty="0"/>
                    </a:p>
                  </a:txBody>
                  <a:tcPr anchor="ctr"/>
                </a:tc>
                <a:tc>
                  <a:txBody>
                    <a:bodyPr/>
                    <a:lstStyle/>
                    <a:p>
                      <a:r>
                        <a:rPr lang="en-US" dirty="0" smtClean="0"/>
                        <a:t>Add classification, Attribute selection, Class order, discretize, Nominal to Binary</a:t>
                      </a:r>
                      <a:endParaRPr lang="en-US" dirty="0"/>
                    </a:p>
                  </a:txBody>
                  <a:tcPr/>
                </a:tc>
                <a:extLst>
                  <a:ext uri="{0D108BD9-81ED-4DB2-BD59-A6C34878D82A}">
                    <a16:rowId xmlns:a16="http://schemas.microsoft.com/office/drawing/2014/main" xmlns="" val="10001"/>
                  </a:ext>
                </a:extLst>
              </a:tr>
              <a:tr h="731520">
                <a:tc vMerge="1">
                  <a:txBody>
                    <a:bodyPr/>
                    <a:lstStyle/>
                    <a:p>
                      <a:endParaRPr lang="en-US"/>
                    </a:p>
                  </a:txBody>
                  <a:tcPr/>
                </a:tc>
                <a:tc>
                  <a:txBody>
                    <a:bodyPr/>
                    <a:lstStyle/>
                    <a:p>
                      <a:pPr algn="ctr"/>
                      <a:r>
                        <a:rPr lang="en-US" dirty="0" smtClean="0"/>
                        <a:t>Instance</a:t>
                      </a:r>
                      <a:endParaRPr lang="en-US"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Resample, SMOTE, Spread Subsample, Stratified Remove Folds</a:t>
                      </a:r>
                    </a:p>
                  </a:txBody>
                  <a:tcPr/>
                </a:tc>
                <a:extLst>
                  <a:ext uri="{0D108BD9-81ED-4DB2-BD59-A6C34878D82A}">
                    <a16:rowId xmlns:a16="http://schemas.microsoft.com/office/drawing/2014/main" xmlns="" val="10002"/>
                  </a:ext>
                </a:extLst>
              </a:tr>
              <a:tr h="457200">
                <a:tc rowSpan="2">
                  <a:txBody>
                    <a:bodyPr/>
                    <a:lstStyle/>
                    <a:p>
                      <a:pPr algn="ctr"/>
                      <a:r>
                        <a:rPr lang="en-US" dirty="0" smtClean="0"/>
                        <a:t>Unsupervised</a:t>
                      </a:r>
                      <a:endParaRPr lang="en-US" dirty="0"/>
                    </a:p>
                  </a:txBody>
                  <a:tcPr anchor="ctr"/>
                </a:tc>
                <a:tc>
                  <a:txBody>
                    <a:bodyPr/>
                    <a:lstStyle/>
                    <a:p>
                      <a:pPr algn="ctr"/>
                      <a:r>
                        <a:rPr lang="en-US" dirty="0" smtClean="0"/>
                        <a:t>Attribute</a:t>
                      </a:r>
                      <a:endParaRPr lang="en-US" dirty="0"/>
                    </a:p>
                  </a:txBody>
                  <a:tcPr anchor="ctr"/>
                </a:tc>
                <a:tc>
                  <a:txBody>
                    <a:bodyPr/>
                    <a:lstStyle/>
                    <a:p>
                      <a:r>
                        <a:rPr lang="en-US" dirty="0" smtClean="0"/>
                        <a:t>Add, Add Cluster, Add Expression, Add ID, Add Noise, Add Values, Center, Change Date Format,</a:t>
                      </a:r>
                      <a:r>
                        <a:rPr lang="en-US" baseline="0" dirty="0" smtClean="0"/>
                        <a:t> Class Assigner, Copy, Discretize, First Order, Interquartile Range, Kernel Filter, Make Indicator, Math Expression, Merge two values, Nominal to binary, Nominal to string, Normalize, Numeric Cleaner, Numeric to binary, Numeric to nominal, Numeric transform, Obfuscate, Partitioned Multi Filter, PKI Discretize, Principal Components, Propositional to multi instance, Random projection, Random subset, RELAGGS, Remove, Remove Type, Remove useless, Reorder, Replace missing values, Standardize, String to nominal, String to word vector, Swap values, Time series delta, Time series translate, Wavelet</a:t>
                      </a:r>
                    </a:p>
                  </a:txBody>
                  <a:tcPr/>
                </a:tc>
                <a:extLst>
                  <a:ext uri="{0D108BD9-81ED-4DB2-BD59-A6C34878D82A}">
                    <a16:rowId xmlns:a16="http://schemas.microsoft.com/office/drawing/2014/main" xmlns="" val="10003"/>
                  </a:ext>
                </a:extLst>
              </a:tr>
              <a:tr h="457200">
                <a:tc vMerge="1">
                  <a:txBody>
                    <a:bodyPr/>
                    <a:lstStyle/>
                    <a:p>
                      <a:endParaRPr lang="en-US"/>
                    </a:p>
                  </a:txBody>
                  <a:tcPr/>
                </a:tc>
                <a:tc>
                  <a:txBody>
                    <a:bodyPr/>
                    <a:lstStyle/>
                    <a:p>
                      <a:pPr algn="ctr"/>
                      <a:r>
                        <a:rPr lang="en-US" dirty="0" smtClean="0"/>
                        <a:t>Instance</a:t>
                      </a:r>
                      <a:endParaRPr lang="en-US" dirty="0"/>
                    </a:p>
                  </a:txBody>
                  <a:tcPr anchor="ctr"/>
                </a:tc>
                <a:tc>
                  <a:txBody>
                    <a:bodyPr/>
                    <a:lstStyle/>
                    <a:p>
                      <a:r>
                        <a:rPr lang="en-US" dirty="0" smtClean="0"/>
                        <a:t>Non Sparse</a:t>
                      </a:r>
                      <a:r>
                        <a:rPr lang="en-US" baseline="0" dirty="0" smtClean="0"/>
                        <a:t> to sparse, Normalize, Randomize, Remove folds, Remove frequent values, Remove misclassified, Remove percentage, Remove range, Remove with values, Resample, Reservoir sample, Sparse to non sparse, Subset by expression</a:t>
                      </a:r>
                      <a:endParaRPr lang="en-US" dirty="0"/>
                    </a:p>
                  </a:txBody>
                  <a:tcPr/>
                </a:tc>
                <a:extLst>
                  <a:ext uri="{0D108BD9-81ED-4DB2-BD59-A6C34878D82A}">
                    <a16:rowId xmlns:a16="http://schemas.microsoft.com/office/drawing/2014/main" xmlns="" val="10004"/>
                  </a:ext>
                </a:extLst>
              </a:tr>
            </a:tbl>
          </a:graphicData>
        </a:graphic>
      </p:graphicFrame>
      <p:sp>
        <p:nvSpPr>
          <p:cNvPr id="4" name="Slide Number Placeholder 3"/>
          <p:cNvSpPr>
            <a:spLocks noGrp="1"/>
          </p:cNvSpPr>
          <p:nvPr>
            <p:ph type="sldNum" sz="quarter" idx="12"/>
          </p:nvPr>
        </p:nvSpPr>
        <p:spPr/>
        <p:txBody>
          <a:bodyPr/>
          <a:lstStyle/>
          <a:p>
            <a:fld id="{752CC240-701A-42FE-B8E5-BC89EBD048C8}" type="slidenum">
              <a:rPr lang="en-US" smtClean="0"/>
              <a:t>29</a:t>
            </a:fld>
            <a:endParaRPr lang="en-US"/>
          </a:p>
        </p:txBody>
      </p:sp>
    </p:spTree>
    <p:extLst>
      <p:ext uri="{BB962C8B-B14F-4D97-AF65-F5344CB8AC3E}">
        <p14:creationId xmlns:p14="http://schemas.microsoft.com/office/powerpoint/2010/main" val="1750683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WEKA Introduction</a:t>
            </a:r>
            <a:endParaRPr lang="en-US" b="1" dirty="0"/>
          </a:p>
        </p:txBody>
      </p:sp>
      <p:sp>
        <p:nvSpPr>
          <p:cNvPr id="3" name="Content Placeholder 2"/>
          <p:cNvSpPr>
            <a:spLocks noGrp="1"/>
          </p:cNvSpPr>
          <p:nvPr>
            <p:ph idx="1"/>
          </p:nvPr>
        </p:nvSpPr>
        <p:spPr/>
        <p:txBody>
          <a:bodyPr>
            <a:normAutofit lnSpcReduction="10000"/>
          </a:bodyPr>
          <a:lstStyle/>
          <a:p>
            <a:r>
              <a:rPr lang="en-US" dirty="0" smtClean="0"/>
              <a:t>Waikato Environment for Knowledge Analysis (WEKA), is a Java based open-source data mining tool developed by the University of Waikato.</a:t>
            </a:r>
          </a:p>
          <a:p>
            <a:pPr marL="457200" lvl="1" indent="0">
              <a:buNone/>
            </a:pPr>
            <a:endParaRPr lang="en-US" dirty="0"/>
          </a:p>
          <a:p>
            <a:r>
              <a:rPr lang="en-US" dirty="0" smtClean="0"/>
              <a:t>WEKA is widely used in research, education, and industry. </a:t>
            </a:r>
          </a:p>
          <a:p>
            <a:pPr lvl="1"/>
            <a:endParaRPr lang="en-US" dirty="0"/>
          </a:p>
          <a:p>
            <a:r>
              <a:rPr lang="en-US" dirty="0" smtClean="0"/>
              <a:t>WEKA can be run on Windows, Linux, and Mac. </a:t>
            </a:r>
          </a:p>
          <a:p>
            <a:pPr lvl="1"/>
            <a:r>
              <a:rPr lang="en-US" dirty="0" smtClean="0"/>
              <a:t>Download from </a:t>
            </a:r>
            <a:r>
              <a:rPr lang="en-US" sz="2000" dirty="0" smtClean="0">
                <a:hlinkClick r:id="rId2"/>
              </a:rPr>
              <a:t>http://www.cs.waikato.ac.nz/ml/weka/downloading.html</a:t>
            </a:r>
            <a:r>
              <a:rPr lang="en-US" sz="2000" dirty="0" smtClean="0"/>
              <a:t> </a:t>
            </a:r>
          </a:p>
          <a:p>
            <a:pPr lvl="1"/>
            <a:r>
              <a:rPr lang="en-US" dirty="0"/>
              <a:t>Download WEKA </a:t>
            </a:r>
            <a:r>
              <a:rPr lang="en-US" dirty="0" smtClean="0"/>
              <a:t>3.8.3 (stable version)</a:t>
            </a:r>
            <a:endParaRPr lang="en-US" dirty="0"/>
          </a:p>
          <a:p>
            <a:pPr lvl="1"/>
            <a:endParaRPr lang="en-US" sz="2000" dirty="0"/>
          </a:p>
          <a:p>
            <a:r>
              <a:rPr lang="en-US" dirty="0" smtClean="0"/>
              <a:t>In recent years, WEKA has also been implemented in Big Data technologies such as Hadoop. </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a:t>
            </a:fld>
            <a:endParaRPr lang="en-US"/>
          </a:p>
        </p:txBody>
      </p:sp>
    </p:spTree>
    <p:extLst>
      <p:ext uri="{BB962C8B-B14F-4D97-AF65-F5344CB8AC3E}">
        <p14:creationId xmlns:p14="http://schemas.microsoft.com/office/powerpoint/2010/main" val="111455984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t>
            </a:r>
            <a:r>
              <a:rPr lang="en-US" b="1" dirty="0" smtClean="0"/>
              <a:t>A – </a:t>
            </a:r>
            <a:r>
              <a:rPr lang="en-US" b="1" dirty="0"/>
              <a:t>WEKA </a:t>
            </a:r>
            <a:r>
              <a:rPr lang="en-US" b="1" dirty="0" smtClean="0"/>
              <a:t>Classification </a:t>
            </a:r>
            <a:r>
              <a:rPr lang="en-US" b="1" dirty="0"/>
              <a:t>Features</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30</a:t>
            </a:fld>
            <a:endParaRPr lang="en-US"/>
          </a:p>
        </p:txBody>
      </p:sp>
      <p:graphicFrame>
        <p:nvGraphicFramePr>
          <p:cNvPr id="5" name="Content Placeholder 4"/>
          <p:cNvGraphicFramePr>
            <a:graphicFrameLocks/>
          </p:cNvGraphicFramePr>
          <p:nvPr>
            <p:extLst>
              <p:ext uri="{D42A27DB-BD31-4B8C-83A1-F6EECF244321}">
                <p14:modId xmlns:p14="http://schemas.microsoft.com/office/powerpoint/2010/main" val="3729970192"/>
              </p:ext>
            </p:extLst>
          </p:nvPr>
        </p:nvGraphicFramePr>
        <p:xfrm>
          <a:off x="838200" y="1571625"/>
          <a:ext cx="10515600" cy="4871720"/>
        </p:xfrm>
        <a:graphic>
          <a:graphicData uri="http://schemas.openxmlformats.org/drawingml/2006/table">
            <a:tbl>
              <a:tblPr firstRow="1" bandRow="1">
                <a:tableStyleId>{5940675A-B579-460E-94D1-54222C63F5DA}</a:tableStyleId>
              </a:tblPr>
              <a:tblGrid>
                <a:gridCol w="1944961">
                  <a:extLst>
                    <a:ext uri="{9D8B030D-6E8A-4147-A177-3AD203B41FA5}">
                      <a16:colId xmlns:a16="http://schemas.microsoft.com/office/drawing/2014/main" xmlns="" val="20000"/>
                    </a:ext>
                  </a:extLst>
                </a:gridCol>
                <a:gridCol w="8570639">
                  <a:extLst>
                    <a:ext uri="{9D8B030D-6E8A-4147-A177-3AD203B41FA5}">
                      <a16:colId xmlns:a16="http://schemas.microsoft.com/office/drawing/2014/main" xmlns="" val="20001"/>
                    </a:ext>
                  </a:extLst>
                </a:gridCol>
              </a:tblGrid>
              <a:tr h="370840">
                <a:tc>
                  <a:txBody>
                    <a:bodyPr/>
                    <a:lstStyle/>
                    <a:p>
                      <a:pPr algn="ctr"/>
                      <a:r>
                        <a:rPr lang="en-US" b="1" dirty="0" smtClean="0"/>
                        <a:t>Classifier Type</a:t>
                      </a:r>
                      <a:endParaRPr lang="en-US" b="1" dirty="0"/>
                    </a:p>
                  </a:txBody>
                  <a:tcPr/>
                </a:tc>
                <a:tc>
                  <a:txBody>
                    <a:bodyPr/>
                    <a:lstStyle/>
                    <a:p>
                      <a:pPr algn="ctr"/>
                      <a:r>
                        <a:rPr lang="en-US" b="1" dirty="0" smtClean="0"/>
                        <a:t>Classifiers</a:t>
                      </a:r>
                      <a:endParaRPr lang="en-US" b="1" dirty="0"/>
                    </a:p>
                  </a:txBody>
                  <a:tcPr/>
                </a:tc>
                <a:extLst>
                  <a:ext uri="{0D108BD9-81ED-4DB2-BD59-A6C34878D82A}">
                    <a16:rowId xmlns:a16="http://schemas.microsoft.com/office/drawing/2014/main" xmlns="" val="10000"/>
                  </a:ext>
                </a:extLst>
              </a:tr>
              <a:tr h="370840">
                <a:tc>
                  <a:txBody>
                    <a:bodyPr/>
                    <a:lstStyle/>
                    <a:p>
                      <a:r>
                        <a:rPr lang="en-US" dirty="0" smtClean="0"/>
                        <a:t>Bayes</a:t>
                      </a:r>
                      <a:endParaRPr lang="en-US" dirty="0"/>
                    </a:p>
                  </a:txBody>
                  <a:tcPr/>
                </a:tc>
                <a:tc>
                  <a:txBody>
                    <a:bodyPr/>
                    <a:lstStyle/>
                    <a:p>
                      <a:r>
                        <a:rPr lang="en-US" dirty="0" err="1" smtClean="0"/>
                        <a:t>BayesNet</a:t>
                      </a:r>
                      <a:r>
                        <a:rPr lang="en-US" dirty="0" smtClean="0"/>
                        <a:t>,</a:t>
                      </a:r>
                      <a:r>
                        <a:rPr lang="en-US" baseline="0" dirty="0" smtClean="0"/>
                        <a:t> Naïve Bayes, Naïve Bayes Multinomial, Naïve Bayes Multinomial Updatable, Naïve Bayes Updateable</a:t>
                      </a:r>
                      <a:endParaRPr lang="en-US" dirty="0"/>
                    </a:p>
                  </a:txBody>
                  <a:tcPr/>
                </a:tc>
                <a:extLst>
                  <a:ext uri="{0D108BD9-81ED-4DB2-BD59-A6C34878D82A}">
                    <a16:rowId xmlns:a16="http://schemas.microsoft.com/office/drawing/2014/main" xmlns="" val="10001"/>
                  </a:ext>
                </a:extLst>
              </a:tr>
              <a:tr h="370840">
                <a:tc>
                  <a:txBody>
                    <a:bodyPr/>
                    <a:lstStyle/>
                    <a:p>
                      <a:r>
                        <a:rPr lang="en-US" dirty="0" smtClean="0"/>
                        <a:t>Functions</a:t>
                      </a:r>
                      <a:endParaRPr lang="en-US" dirty="0"/>
                    </a:p>
                  </a:txBody>
                  <a:tcPr/>
                </a:tc>
                <a:tc>
                  <a:txBody>
                    <a:bodyPr/>
                    <a:lstStyle/>
                    <a:p>
                      <a:r>
                        <a:rPr lang="en-US" dirty="0" smtClean="0"/>
                        <a:t>Gaussian Processes, Linear Regression, Logistic Regression, Multilayer Perceptron, SGD,</a:t>
                      </a:r>
                      <a:r>
                        <a:rPr lang="en-US" baseline="0" dirty="0" smtClean="0"/>
                        <a:t> SDG Text, Simple Linear Regression, Simple Logistic Regression, SMO, </a:t>
                      </a:r>
                      <a:r>
                        <a:rPr lang="en-US" baseline="0" dirty="0" err="1" smtClean="0"/>
                        <a:t>SMOreg</a:t>
                      </a:r>
                      <a:r>
                        <a:rPr lang="en-US" baseline="0" dirty="0" smtClean="0"/>
                        <a:t>, Voted Perceptron</a:t>
                      </a:r>
                      <a:endParaRPr lang="en-US" dirty="0"/>
                    </a:p>
                  </a:txBody>
                  <a:tcPr/>
                </a:tc>
                <a:extLst>
                  <a:ext uri="{0D108BD9-81ED-4DB2-BD59-A6C34878D82A}">
                    <a16:rowId xmlns:a16="http://schemas.microsoft.com/office/drawing/2014/main" xmlns="" val="10002"/>
                  </a:ext>
                </a:extLst>
              </a:tr>
              <a:tr h="370840">
                <a:tc>
                  <a:txBody>
                    <a:bodyPr/>
                    <a:lstStyle/>
                    <a:p>
                      <a:r>
                        <a:rPr lang="en-US" dirty="0" smtClean="0"/>
                        <a:t>Lazy</a:t>
                      </a:r>
                      <a:endParaRPr lang="en-US" dirty="0"/>
                    </a:p>
                  </a:txBody>
                  <a:tcPr/>
                </a:tc>
                <a:tc>
                  <a:txBody>
                    <a:bodyPr/>
                    <a:lstStyle/>
                    <a:p>
                      <a:r>
                        <a:rPr lang="en-US" baseline="0" dirty="0" err="1" smtClean="0"/>
                        <a:t>IBk</a:t>
                      </a:r>
                      <a:r>
                        <a:rPr lang="en-US" baseline="0" dirty="0" smtClean="0"/>
                        <a:t>, </a:t>
                      </a:r>
                      <a:r>
                        <a:rPr lang="en-US" baseline="0" dirty="0" err="1" smtClean="0"/>
                        <a:t>Kstar</a:t>
                      </a:r>
                      <a:r>
                        <a:rPr lang="en-US" baseline="0" dirty="0" smtClean="0"/>
                        <a:t>, LWL</a:t>
                      </a:r>
                      <a:endParaRPr lang="en-US" dirty="0"/>
                    </a:p>
                  </a:txBody>
                  <a:tcPr/>
                </a:tc>
                <a:extLst>
                  <a:ext uri="{0D108BD9-81ED-4DB2-BD59-A6C34878D82A}">
                    <a16:rowId xmlns:a16="http://schemas.microsoft.com/office/drawing/2014/main" xmlns="" val="10003"/>
                  </a:ext>
                </a:extLst>
              </a:tr>
              <a:tr h="370840">
                <a:tc>
                  <a:txBody>
                    <a:bodyPr/>
                    <a:lstStyle/>
                    <a:p>
                      <a:r>
                        <a:rPr lang="en-US" dirty="0" smtClean="0"/>
                        <a:t>Meta</a:t>
                      </a:r>
                      <a:endParaRPr lang="en-US" dirty="0"/>
                    </a:p>
                  </a:txBody>
                  <a:tcPr/>
                </a:tc>
                <a:tc>
                  <a:txBody>
                    <a:bodyPr/>
                    <a:lstStyle/>
                    <a:p>
                      <a:r>
                        <a:rPr lang="en-US" dirty="0" smtClean="0"/>
                        <a:t>AdaBoostM1,</a:t>
                      </a:r>
                      <a:r>
                        <a:rPr lang="en-US" baseline="0" dirty="0" smtClean="0"/>
                        <a:t> Additive Regression, Attribute Selected Classifier, Bagging, Classification via Regression, Cost Sensitive Classifier, CV Parameter Selection, Filtered Classifier, Iterative Classifier Optimizer, Logit Boost, Multiclass Classifier, Multiclass Classifier Updateable, </a:t>
                      </a:r>
                      <a:r>
                        <a:rPr lang="en-US" baseline="0" dirty="0" err="1" smtClean="0"/>
                        <a:t>Multischeme</a:t>
                      </a:r>
                      <a:r>
                        <a:rPr lang="en-US" baseline="0" dirty="0" smtClean="0"/>
                        <a:t>, Random Committee, </a:t>
                      </a:r>
                      <a:r>
                        <a:rPr lang="en-US" baseline="0" dirty="0" err="1" smtClean="0"/>
                        <a:t>Randomizable</a:t>
                      </a:r>
                      <a:r>
                        <a:rPr lang="en-US" baseline="0" dirty="0" smtClean="0"/>
                        <a:t> Filtered Classifier, Random Subspace, Regression by Discretization, Stacking, Vote, Weighted Instances Handler Wrapper</a:t>
                      </a:r>
                      <a:endParaRPr lang="en-US" dirty="0"/>
                    </a:p>
                  </a:txBody>
                  <a:tcPr/>
                </a:tc>
                <a:extLst>
                  <a:ext uri="{0D108BD9-81ED-4DB2-BD59-A6C34878D82A}">
                    <a16:rowId xmlns:a16="http://schemas.microsoft.com/office/drawing/2014/main" xmlns="" val="10004"/>
                  </a:ext>
                </a:extLst>
              </a:tr>
              <a:tr h="370840">
                <a:tc>
                  <a:txBody>
                    <a:bodyPr/>
                    <a:lstStyle/>
                    <a:p>
                      <a:r>
                        <a:rPr lang="en-US" dirty="0" err="1" smtClean="0"/>
                        <a:t>Misc</a:t>
                      </a:r>
                      <a:endParaRPr lang="en-US" dirty="0"/>
                    </a:p>
                  </a:txBody>
                  <a:tcPr/>
                </a:tc>
                <a:tc>
                  <a:txBody>
                    <a:bodyPr/>
                    <a:lstStyle/>
                    <a:p>
                      <a:r>
                        <a:rPr lang="en-US" dirty="0" smtClean="0"/>
                        <a:t>Input Mapped</a:t>
                      </a:r>
                      <a:r>
                        <a:rPr lang="en-US" baseline="0" dirty="0" smtClean="0"/>
                        <a:t> Classifier, Serialized Classifier</a:t>
                      </a:r>
                      <a:endParaRPr lang="en-US" dirty="0"/>
                    </a:p>
                  </a:txBody>
                  <a:tcPr/>
                </a:tc>
                <a:extLst>
                  <a:ext uri="{0D108BD9-81ED-4DB2-BD59-A6C34878D82A}">
                    <a16:rowId xmlns:a16="http://schemas.microsoft.com/office/drawing/2014/main" xmlns="" val="10005"/>
                  </a:ext>
                </a:extLst>
              </a:tr>
              <a:tr h="370840">
                <a:tc>
                  <a:txBody>
                    <a:bodyPr/>
                    <a:lstStyle/>
                    <a:p>
                      <a:r>
                        <a:rPr lang="en-US" dirty="0" smtClean="0"/>
                        <a:t>Rules</a:t>
                      </a:r>
                      <a:endParaRPr lang="en-US" dirty="0"/>
                    </a:p>
                  </a:txBody>
                  <a:tcPr/>
                </a:tc>
                <a:tc>
                  <a:txBody>
                    <a:bodyPr/>
                    <a:lstStyle/>
                    <a:p>
                      <a:r>
                        <a:rPr lang="en-US" dirty="0" smtClean="0"/>
                        <a:t>Decision Table,</a:t>
                      </a:r>
                      <a:r>
                        <a:rPr lang="en-US" baseline="0" dirty="0" smtClean="0"/>
                        <a:t> </a:t>
                      </a:r>
                      <a:r>
                        <a:rPr lang="en-US" baseline="0" dirty="0" err="1" smtClean="0"/>
                        <a:t>Jrip</a:t>
                      </a:r>
                      <a:r>
                        <a:rPr lang="en-US" baseline="0" dirty="0" smtClean="0"/>
                        <a:t>, M5 Rules, </a:t>
                      </a:r>
                      <a:r>
                        <a:rPr lang="en-US" baseline="0" dirty="0" err="1" smtClean="0"/>
                        <a:t>OneR</a:t>
                      </a:r>
                      <a:r>
                        <a:rPr lang="en-US" baseline="0" dirty="0" smtClean="0"/>
                        <a:t>, PART, </a:t>
                      </a:r>
                      <a:r>
                        <a:rPr lang="en-US" baseline="0" dirty="0" err="1" smtClean="0"/>
                        <a:t>ZeroR</a:t>
                      </a:r>
                      <a:endParaRPr lang="en-US" dirty="0"/>
                    </a:p>
                  </a:txBody>
                  <a:tcPr/>
                </a:tc>
                <a:extLst>
                  <a:ext uri="{0D108BD9-81ED-4DB2-BD59-A6C34878D82A}">
                    <a16:rowId xmlns:a16="http://schemas.microsoft.com/office/drawing/2014/main" xmlns="" val="10006"/>
                  </a:ext>
                </a:extLst>
              </a:tr>
              <a:tr h="370840">
                <a:tc>
                  <a:txBody>
                    <a:bodyPr/>
                    <a:lstStyle/>
                    <a:p>
                      <a:r>
                        <a:rPr lang="en-US" dirty="0" smtClean="0"/>
                        <a:t>Trees</a:t>
                      </a:r>
                      <a:endParaRPr lang="en-US" dirty="0"/>
                    </a:p>
                  </a:txBody>
                  <a:tcPr/>
                </a:tc>
                <a:tc>
                  <a:txBody>
                    <a:bodyPr/>
                    <a:lstStyle/>
                    <a:p>
                      <a:r>
                        <a:rPr lang="en-US" dirty="0" smtClean="0"/>
                        <a:t>Decision  Stump, </a:t>
                      </a:r>
                      <a:r>
                        <a:rPr lang="en-US" dirty="0" err="1" smtClean="0"/>
                        <a:t>Hoeffding</a:t>
                      </a:r>
                      <a:r>
                        <a:rPr lang="en-US" baseline="0" dirty="0" smtClean="0"/>
                        <a:t> Tree, J48, LMT, M5P, Random Forest, Random Tree, REP Tree</a:t>
                      </a:r>
                      <a:endParaRPr lang="en-US" dirty="0"/>
                    </a:p>
                  </a:txBody>
                  <a:tcPr/>
                </a:tc>
                <a:extLst>
                  <a:ext uri="{0D108BD9-81ED-4DB2-BD59-A6C34878D82A}">
                    <a16:rowId xmlns:a16="http://schemas.microsoft.com/office/drawing/2014/main" xmlns="" val="10007"/>
                  </a:ext>
                </a:extLst>
              </a:tr>
            </a:tbl>
          </a:graphicData>
        </a:graphic>
      </p:graphicFrame>
    </p:spTree>
    <p:extLst>
      <p:ext uri="{BB962C8B-B14F-4D97-AF65-F5344CB8AC3E}">
        <p14:creationId xmlns:p14="http://schemas.microsoft.com/office/powerpoint/2010/main" val="22509288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t>
            </a:r>
            <a:r>
              <a:rPr lang="en-US" b="1" dirty="0" smtClean="0"/>
              <a:t>A – </a:t>
            </a:r>
            <a:r>
              <a:rPr lang="en-US" b="1" dirty="0"/>
              <a:t>WEKA </a:t>
            </a:r>
            <a:r>
              <a:rPr lang="en-US" b="1" dirty="0" smtClean="0"/>
              <a:t>Clustering </a:t>
            </a:r>
            <a:r>
              <a:rPr lang="en-US" b="1" dirty="0"/>
              <a:t>Features</a:t>
            </a:r>
            <a:endParaRPr lang="en-US" dirty="0"/>
          </a:p>
        </p:txBody>
      </p:sp>
      <p:sp>
        <p:nvSpPr>
          <p:cNvPr id="3" name="Content Placeholder 2"/>
          <p:cNvSpPr>
            <a:spLocks noGrp="1"/>
          </p:cNvSpPr>
          <p:nvPr>
            <p:ph idx="1"/>
          </p:nvPr>
        </p:nvSpPr>
        <p:spPr/>
        <p:txBody>
          <a:bodyPr/>
          <a:lstStyle/>
          <a:p>
            <a:r>
              <a:rPr lang="en-US" dirty="0"/>
              <a:t>Cobweb, DBSCAN, EM, Farthest First, Filtered </a:t>
            </a:r>
            <a:r>
              <a:rPr lang="en-US" dirty="0" err="1"/>
              <a:t>Clusterer</a:t>
            </a:r>
            <a:r>
              <a:rPr lang="en-US" dirty="0"/>
              <a:t>, Hierarchical </a:t>
            </a:r>
            <a:r>
              <a:rPr lang="en-US" dirty="0" err="1"/>
              <a:t>Clusterer</a:t>
            </a:r>
            <a:r>
              <a:rPr lang="en-US" dirty="0"/>
              <a:t>, Make Density Based </a:t>
            </a:r>
            <a:r>
              <a:rPr lang="en-US" dirty="0" err="1"/>
              <a:t>Clusterer</a:t>
            </a:r>
            <a:r>
              <a:rPr lang="en-US" dirty="0"/>
              <a:t>, OPTICS, </a:t>
            </a:r>
            <a:r>
              <a:rPr lang="en-US" dirty="0" err="1"/>
              <a:t>SimpleKMeans</a:t>
            </a:r>
            <a:endParaRPr lang="en-US" dirty="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31</a:t>
            </a:fld>
            <a:endParaRPr lang="en-US"/>
          </a:p>
        </p:txBody>
      </p:sp>
    </p:spTree>
    <p:extLst>
      <p:ext uri="{BB962C8B-B14F-4D97-AF65-F5344CB8AC3E}">
        <p14:creationId xmlns:p14="http://schemas.microsoft.com/office/powerpoint/2010/main" val="1988614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Appendix B – WEKA Clustering</a:t>
            </a:r>
            <a:endParaRPr lang="en-US" b="1" dirty="0"/>
          </a:p>
        </p:txBody>
      </p:sp>
      <p:sp>
        <p:nvSpPr>
          <p:cNvPr id="3" name="Content Placeholder 2"/>
          <p:cNvSpPr>
            <a:spLocks noGrp="1"/>
          </p:cNvSpPr>
          <p:nvPr>
            <p:ph idx="1"/>
          </p:nvPr>
        </p:nvSpPr>
        <p:spPr/>
        <p:txBody>
          <a:bodyPr/>
          <a:lstStyle/>
          <a:p>
            <a:r>
              <a:rPr lang="en-US" dirty="0" smtClean="0"/>
              <a:t>Clustering is an unsupervised algorithm allowing users to partition data into meaningful subclasses (clusters).</a:t>
            </a:r>
          </a:p>
          <a:p>
            <a:pPr lvl="1"/>
            <a:endParaRPr lang="en-US" dirty="0"/>
          </a:p>
          <a:p>
            <a:r>
              <a:rPr lang="en-US" dirty="0" smtClean="0"/>
              <a:t>We will walk through an example using the Iris dataset and the popular k-Means algorithm.</a:t>
            </a:r>
          </a:p>
          <a:p>
            <a:pPr lvl="1"/>
            <a:endParaRPr lang="en-US" dirty="0"/>
          </a:p>
          <a:p>
            <a:r>
              <a:rPr lang="en-US" dirty="0"/>
              <a:t>W</a:t>
            </a:r>
            <a:r>
              <a:rPr lang="en-US" dirty="0" smtClean="0"/>
              <a:t>e will create 3 clusters of data and look at their visual representations. </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32</a:t>
            </a:fld>
            <a:endParaRPr lang="en-US"/>
          </a:p>
        </p:txBody>
      </p:sp>
    </p:spTree>
    <p:extLst>
      <p:ext uri="{BB962C8B-B14F-4D97-AF65-F5344CB8AC3E}">
        <p14:creationId xmlns:p14="http://schemas.microsoft.com/office/powerpoint/2010/main" val="26438619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69589"/>
            <a:ext cx="12191999" cy="1325563"/>
          </a:xfrm>
        </p:spPr>
        <p:txBody>
          <a:bodyPr/>
          <a:lstStyle/>
          <a:p>
            <a:r>
              <a:rPr lang="en-US" b="1" dirty="0"/>
              <a:t>Appendix B – WEKA </a:t>
            </a:r>
            <a:r>
              <a:rPr lang="en-US" b="1" dirty="0" smtClean="0"/>
              <a:t>Clustering: Explorer Configuration</a:t>
            </a:r>
            <a:endParaRPr lang="en-US" b="1" dirty="0"/>
          </a:p>
        </p:txBody>
      </p:sp>
      <p:sp>
        <p:nvSpPr>
          <p:cNvPr id="3" name="Content Placeholder 2"/>
          <p:cNvSpPr>
            <a:spLocks noGrp="1"/>
          </p:cNvSpPr>
          <p:nvPr>
            <p:ph idx="1"/>
          </p:nvPr>
        </p:nvSpPr>
        <p:spPr>
          <a:xfrm>
            <a:off x="6921500" y="1457326"/>
            <a:ext cx="5029200" cy="5264149"/>
          </a:xfrm>
        </p:spPr>
        <p:txBody>
          <a:bodyPr>
            <a:normAutofit lnSpcReduction="10000"/>
          </a:bodyPr>
          <a:lstStyle/>
          <a:p>
            <a:pPr marL="514350" indent="-514350">
              <a:buFont typeface="+mj-lt"/>
              <a:buAutoNum type="arabicPeriod"/>
            </a:pPr>
            <a:r>
              <a:rPr lang="en-US" sz="2000" dirty="0" smtClean="0"/>
              <a:t>Performing a clustering task is a similar process in WEKA’s Explorer. After loading the data, select the “Cluster” tab and “Choose” a clustering algorithm. We will select the popular k-means. </a:t>
            </a:r>
          </a:p>
          <a:p>
            <a:pPr marL="971550" lvl="1" indent="-514350">
              <a:buFont typeface="+mj-lt"/>
              <a:buAutoNum type="arabicPeriod"/>
            </a:pPr>
            <a:endParaRPr lang="en-US" sz="1600" dirty="0" smtClean="0"/>
          </a:p>
          <a:p>
            <a:pPr marL="514350" indent="-514350">
              <a:buFont typeface="+mj-lt"/>
              <a:buAutoNum type="arabicPeriod"/>
            </a:pPr>
            <a:r>
              <a:rPr lang="en-US" sz="2000" dirty="0" smtClean="0"/>
              <a:t>Second, configure the algorithm by clicking on the text next to the “Choose” button. A pop up will appear allowing us to choose select the number of clusters we want. We will choose 2, as that will create 3 clusters. Leave others default. </a:t>
            </a:r>
          </a:p>
          <a:p>
            <a:pPr marL="971550" lvl="1" indent="-514350">
              <a:buFont typeface="+mj-lt"/>
              <a:buAutoNum type="arabicPeriod"/>
            </a:pPr>
            <a:endParaRPr lang="en-US" sz="1600" dirty="0" smtClean="0"/>
          </a:p>
          <a:p>
            <a:pPr marL="514350" indent="-514350">
              <a:buFont typeface="+mj-lt"/>
              <a:buAutoNum type="arabicPeriod"/>
            </a:pPr>
            <a:r>
              <a:rPr lang="en-US" sz="2000" dirty="0" smtClean="0"/>
              <a:t>Finally, we can choose a cluster mode. For the time being, we will select “Classes to clusters evaluation.” </a:t>
            </a:r>
          </a:p>
          <a:p>
            <a:pPr marL="971550" lvl="1" indent="-514350">
              <a:buFont typeface="+mj-lt"/>
              <a:buAutoNum type="arabicPeriod"/>
            </a:pPr>
            <a:endParaRPr lang="en-US" sz="1600" dirty="0" smtClean="0"/>
          </a:p>
          <a:p>
            <a:pPr marL="514350" indent="-514350">
              <a:buFont typeface="+mj-lt"/>
              <a:buAutoNum type="arabicPeriod"/>
            </a:pPr>
            <a:r>
              <a:rPr lang="en-US" sz="2000" dirty="0" smtClean="0"/>
              <a:t>After configuration, press “Start”</a:t>
            </a:r>
          </a:p>
          <a:p>
            <a:pPr marL="514350" indent="-514350">
              <a:buFont typeface="+mj-lt"/>
              <a:buAutoNum type="arabicPeriod"/>
            </a:pPr>
            <a:endParaRPr lang="en-US" sz="2000" dirty="0" smtClean="0"/>
          </a:p>
        </p:txBody>
      </p:sp>
      <p:sp>
        <p:nvSpPr>
          <p:cNvPr id="4" name="Slide Number Placeholder 3"/>
          <p:cNvSpPr>
            <a:spLocks noGrp="1"/>
          </p:cNvSpPr>
          <p:nvPr>
            <p:ph type="sldNum" sz="quarter" idx="12"/>
          </p:nvPr>
        </p:nvSpPr>
        <p:spPr/>
        <p:txBody>
          <a:bodyPr/>
          <a:lstStyle/>
          <a:p>
            <a:fld id="{752CC240-701A-42FE-B8E5-BC89EBD048C8}" type="slidenum">
              <a:rPr lang="en-US" smtClean="0"/>
              <a:t>33</a:t>
            </a:fld>
            <a:endParaRPr lang="en-US"/>
          </a:p>
        </p:txBody>
      </p:sp>
      <p:pic>
        <p:nvPicPr>
          <p:cNvPr id="5" name="Picture 4"/>
          <p:cNvPicPr>
            <a:picLocks noChangeAspect="1"/>
          </p:cNvPicPr>
          <p:nvPr/>
        </p:nvPicPr>
        <p:blipFill>
          <a:blip r:embed="rId2"/>
          <a:stretch>
            <a:fillRect/>
          </a:stretch>
        </p:blipFill>
        <p:spPr>
          <a:xfrm>
            <a:off x="241300" y="1457327"/>
            <a:ext cx="6507162" cy="4899023"/>
          </a:xfrm>
          <a:prstGeom prst="rect">
            <a:avLst/>
          </a:prstGeom>
          <a:ln w="28575">
            <a:solidFill>
              <a:schemeClr val="tx1"/>
            </a:solidFill>
          </a:ln>
        </p:spPr>
      </p:pic>
      <p:sp>
        <p:nvSpPr>
          <p:cNvPr id="6" name="Rectangle 5"/>
          <p:cNvSpPr/>
          <p:nvPr/>
        </p:nvSpPr>
        <p:spPr>
          <a:xfrm>
            <a:off x="2849500" y="2562225"/>
            <a:ext cx="3779900" cy="32162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914400" y="2004219"/>
            <a:ext cx="3251200" cy="21828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99150" y="2347119"/>
            <a:ext cx="2456688" cy="132318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803400" y="2882900"/>
            <a:ext cx="301686" cy="369332"/>
          </a:xfrm>
          <a:prstGeom prst="rect">
            <a:avLst/>
          </a:prstGeom>
          <a:noFill/>
        </p:spPr>
        <p:txBody>
          <a:bodyPr wrap="none" rtlCol="0">
            <a:spAutoFit/>
          </a:bodyPr>
          <a:lstStyle/>
          <a:p>
            <a:r>
              <a:rPr lang="en-US" b="1" dirty="0" smtClean="0">
                <a:solidFill>
                  <a:srgbClr val="FF0000"/>
                </a:solidFill>
              </a:rPr>
              <a:t>3</a:t>
            </a:r>
            <a:endParaRPr lang="en-US" b="1" dirty="0">
              <a:solidFill>
                <a:srgbClr val="FF0000"/>
              </a:solidFill>
            </a:endParaRPr>
          </a:p>
        </p:txBody>
      </p:sp>
      <p:sp>
        <p:nvSpPr>
          <p:cNvPr id="11" name="TextBox 10"/>
          <p:cNvSpPr txBox="1"/>
          <p:nvPr/>
        </p:nvSpPr>
        <p:spPr>
          <a:xfrm>
            <a:off x="4826000" y="2794000"/>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12" name="TextBox 11"/>
          <p:cNvSpPr txBox="1"/>
          <p:nvPr/>
        </p:nvSpPr>
        <p:spPr>
          <a:xfrm>
            <a:off x="1358900" y="1689100"/>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Tree>
    <p:extLst>
      <p:ext uri="{BB962C8B-B14F-4D97-AF65-F5344CB8AC3E}">
        <p14:creationId xmlns:p14="http://schemas.microsoft.com/office/powerpoint/2010/main" val="401764835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83237"/>
            <a:ext cx="10833099" cy="1325563"/>
          </a:xfrm>
        </p:spPr>
        <p:txBody>
          <a:bodyPr/>
          <a:lstStyle/>
          <a:p>
            <a:r>
              <a:rPr lang="en-US" b="1" dirty="0"/>
              <a:t>Appendix B – </a:t>
            </a:r>
            <a:r>
              <a:rPr lang="en-US" b="1" dirty="0" smtClean="0"/>
              <a:t>WEKA Clustering: Explorer Results</a:t>
            </a:r>
            <a:endParaRPr lang="en-US" dirty="0"/>
          </a:p>
        </p:txBody>
      </p:sp>
      <p:sp>
        <p:nvSpPr>
          <p:cNvPr id="3" name="Content Placeholder 2"/>
          <p:cNvSpPr>
            <a:spLocks noGrp="1"/>
          </p:cNvSpPr>
          <p:nvPr>
            <p:ph idx="1"/>
          </p:nvPr>
        </p:nvSpPr>
        <p:spPr>
          <a:xfrm>
            <a:off x="202852" y="5766705"/>
            <a:ext cx="11468447" cy="869233"/>
          </a:xfrm>
        </p:spPr>
        <p:txBody>
          <a:bodyPr>
            <a:normAutofit fontScale="70000" lnSpcReduction="20000"/>
          </a:bodyPr>
          <a:lstStyle/>
          <a:p>
            <a:pPr marL="514350" indent="-514350">
              <a:buFont typeface="+mj-lt"/>
              <a:buAutoNum type="arabicPeriod"/>
            </a:pPr>
            <a:r>
              <a:rPr lang="en-US" dirty="0" smtClean="0"/>
              <a:t>After running the algorithm, we can see the results in the “</a:t>
            </a:r>
            <a:r>
              <a:rPr lang="en-US" dirty="0" err="1"/>
              <a:t>C</a:t>
            </a:r>
            <a:r>
              <a:rPr lang="en-US" dirty="0" err="1" smtClean="0"/>
              <a:t>lusterer</a:t>
            </a:r>
            <a:r>
              <a:rPr lang="en-US" dirty="0" smtClean="0"/>
              <a:t> output.” </a:t>
            </a:r>
          </a:p>
          <a:p>
            <a:pPr marL="514350" indent="-514350">
              <a:buFont typeface="+mj-lt"/>
              <a:buAutoNum type="arabicPeriod"/>
            </a:pPr>
            <a:r>
              <a:rPr lang="en-US" dirty="0" smtClean="0"/>
              <a:t>We can also visualize the clusters by right clicking on the model in the left corner and selecting visualize.  </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34</a:t>
            </a:fld>
            <a:endParaRPr lang="en-US"/>
          </a:p>
        </p:txBody>
      </p:sp>
      <p:pic>
        <p:nvPicPr>
          <p:cNvPr id="5" name="Picture 4"/>
          <p:cNvPicPr>
            <a:picLocks noChangeAspect="1"/>
          </p:cNvPicPr>
          <p:nvPr/>
        </p:nvPicPr>
        <p:blipFill>
          <a:blip r:embed="rId2"/>
          <a:stretch>
            <a:fillRect/>
          </a:stretch>
        </p:blipFill>
        <p:spPr>
          <a:xfrm>
            <a:off x="8039446" y="1898441"/>
            <a:ext cx="3949700" cy="3167989"/>
          </a:xfrm>
          <a:prstGeom prst="rect">
            <a:avLst/>
          </a:prstGeom>
          <a:ln w="28575">
            <a:solidFill>
              <a:schemeClr val="tx1"/>
            </a:solidFill>
          </a:ln>
        </p:spPr>
      </p:pic>
      <p:pic>
        <p:nvPicPr>
          <p:cNvPr id="6" name="Picture 5"/>
          <p:cNvPicPr>
            <a:picLocks noChangeAspect="1"/>
          </p:cNvPicPr>
          <p:nvPr/>
        </p:nvPicPr>
        <p:blipFill>
          <a:blip r:embed="rId3"/>
          <a:stretch>
            <a:fillRect/>
          </a:stretch>
        </p:blipFill>
        <p:spPr>
          <a:xfrm>
            <a:off x="202853" y="1270000"/>
            <a:ext cx="7257513" cy="4429634"/>
          </a:xfrm>
          <a:prstGeom prst="rect">
            <a:avLst/>
          </a:prstGeom>
          <a:ln w="28575">
            <a:solidFill>
              <a:schemeClr val="tx1"/>
            </a:solidFill>
          </a:ln>
        </p:spPr>
      </p:pic>
      <p:sp>
        <p:nvSpPr>
          <p:cNvPr id="7" name="Rectangle 6"/>
          <p:cNvSpPr/>
          <p:nvPr/>
        </p:nvSpPr>
        <p:spPr>
          <a:xfrm>
            <a:off x="2445450" y="2467372"/>
            <a:ext cx="1097850" cy="6695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470850" y="3216671"/>
            <a:ext cx="1796350" cy="106640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4445000" y="3073400"/>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Tree>
    <p:extLst>
      <p:ext uri="{BB962C8B-B14F-4D97-AF65-F5344CB8AC3E}">
        <p14:creationId xmlns:p14="http://schemas.microsoft.com/office/powerpoint/2010/main" val="2145268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Appendix C – WEKA Integration with Java</a:t>
            </a:r>
            <a:endParaRPr lang="en-US" b="1" dirty="0"/>
          </a:p>
        </p:txBody>
      </p:sp>
      <p:sp>
        <p:nvSpPr>
          <p:cNvPr id="3" name="Content Placeholder 2"/>
          <p:cNvSpPr>
            <a:spLocks noGrp="1"/>
          </p:cNvSpPr>
          <p:nvPr>
            <p:ph idx="1"/>
          </p:nvPr>
        </p:nvSpPr>
        <p:spPr/>
        <p:txBody>
          <a:bodyPr/>
          <a:lstStyle/>
          <a:p>
            <a:r>
              <a:rPr lang="en-US" dirty="0" smtClean="0"/>
              <a:t>WEKA can be imported using a Java library to your own Java application. </a:t>
            </a:r>
          </a:p>
          <a:p>
            <a:pPr lvl="1"/>
            <a:endParaRPr lang="en-US" dirty="0" smtClean="0"/>
          </a:p>
          <a:p>
            <a:r>
              <a:rPr lang="en-US" dirty="0" smtClean="0"/>
              <a:t>There are three sets of classes you may need to use when developing your own application. </a:t>
            </a:r>
          </a:p>
          <a:p>
            <a:pPr lvl="1"/>
            <a:r>
              <a:rPr lang="en-US" dirty="0" smtClean="0"/>
              <a:t>Classes for Loading Data</a:t>
            </a:r>
          </a:p>
          <a:p>
            <a:pPr lvl="1"/>
            <a:r>
              <a:rPr lang="en-US" dirty="0" smtClean="0"/>
              <a:t>Classes for Classifiers</a:t>
            </a:r>
          </a:p>
          <a:p>
            <a:pPr lvl="1"/>
            <a:r>
              <a:rPr lang="en-US" dirty="0" smtClean="0"/>
              <a:t>Classes for Evaluation</a:t>
            </a:r>
            <a:endParaRPr lang="en-US" dirty="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35</a:t>
            </a:fld>
            <a:endParaRPr lang="en-US"/>
          </a:p>
        </p:txBody>
      </p:sp>
    </p:spTree>
    <p:extLst>
      <p:ext uri="{BB962C8B-B14F-4D97-AF65-F5344CB8AC3E}">
        <p14:creationId xmlns:p14="http://schemas.microsoft.com/office/powerpoint/2010/main" val="21191662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t>
            </a:r>
            <a:r>
              <a:rPr lang="en-US" b="1" dirty="0" smtClean="0"/>
              <a:t>C </a:t>
            </a:r>
            <a:r>
              <a:rPr lang="en-US" b="1" dirty="0"/>
              <a:t>– </a:t>
            </a:r>
            <a:r>
              <a:rPr lang="en-US" b="1" dirty="0" smtClean="0"/>
              <a:t>WEKA </a:t>
            </a:r>
            <a:r>
              <a:rPr lang="en-US" b="1" dirty="0"/>
              <a:t>Integration with </a:t>
            </a:r>
            <a:r>
              <a:rPr lang="en-US" b="1" dirty="0" smtClean="0"/>
              <a:t>Java – Loading Data</a:t>
            </a:r>
            <a:endParaRPr lang="en-US" dirty="0"/>
          </a:p>
        </p:txBody>
      </p:sp>
      <p:sp>
        <p:nvSpPr>
          <p:cNvPr id="3" name="Content Placeholder 2"/>
          <p:cNvSpPr>
            <a:spLocks noGrp="1"/>
          </p:cNvSpPr>
          <p:nvPr>
            <p:ph idx="1"/>
          </p:nvPr>
        </p:nvSpPr>
        <p:spPr/>
        <p:txBody>
          <a:bodyPr/>
          <a:lstStyle/>
          <a:p>
            <a:r>
              <a:rPr lang="en-US" dirty="0" smtClean="0"/>
              <a:t>Related WEKA classes</a:t>
            </a:r>
          </a:p>
          <a:p>
            <a:pPr lvl="1"/>
            <a:r>
              <a:rPr lang="en-US" dirty="0" err="1" smtClean="0"/>
              <a:t>weka.core.Instances</a:t>
            </a:r>
            <a:endParaRPr lang="en-US" dirty="0" smtClean="0"/>
          </a:p>
          <a:p>
            <a:pPr lvl="1"/>
            <a:r>
              <a:rPr lang="en-US" dirty="0" err="1" smtClean="0"/>
              <a:t>weka.core.Instance</a:t>
            </a:r>
            <a:endParaRPr lang="en-US" dirty="0" smtClean="0"/>
          </a:p>
          <a:p>
            <a:pPr lvl="1"/>
            <a:r>
              <a:rPr lang="en-US" dirty="0" err="1" smtClean="0"/>
              <a:t>weka.core.Attribute</a:t>
            </a:r>
            <a:endParaRPr lang="en-US" dirty="0" smtClean="0"/>
          </a:p>
          <a:p>
            <a:pPr lvl="1"/>
            <a:endParaRPr lang="en-US" dirty="0"/>
          </a:p>
          <a:p>
            <a:r>
              <a:rPr lang="en-US" dirty="0" smtClean="0"/>
              <a:t>How to load input data file into instances?</a:t>
            </a:r>
          </a:p>
          <a:p>
            <a:pPr lvl="1"/>
            <a:r>
              <a:rPr lang="en-US" dirty="0" smtClean="0"/>
              <a:t>Every </a:t>
            </a:r>
            <a:r>
              <a:rPr lang="en-US" dirty="0" err="1" smtClean="0"/>
              <a:t>DataRow</a:t>
            </a:r>
            <a:r>
              <a:rPr lang="en-US" dirty="0" smtClean="0"/>
              <a:t> -&gt; Instance, Every Attribute -&gt; Attribute, Whole -&gt; Instances</a:t>
            </a:r>
          </a:p>
        </p:txBody>
      </p:sp>
      <p:sp>
        <p:nvSpPr>
          <p:cNvPr id="4" name="Slide Number Placeholder 3"/>
          <p:cNvSpPr>
            <a:spLocks noGrp="1"/>
          </p:cNvSpPr>
          <p:nvPr>
            <p:ph type="sldNum" sz="quarter" idx="12"/>
          </p:nvPr>
        </p:nvSpPr>
        <p:spPr/>
        <p:txBody>
          <a:bodyPr/>
          <a:lstStyle/>
          <a:p>
            <a:fld id="{752CC240-701A-42FE-B8E5-BC89EBD048C8}" type="slidenum">
              <a:rPr lang="en-US" smtClean="0"/>
              <a:t>36</a:t>
            </a:fld>
            <a:endParaRPr lang="en-US"/>
          </a:p>
        </p:txBody>
      </p:sp>
      <p:sp>
        <p:nvSpPr>
          <p:cNvPr id="5" name="Text Box 11"/>
          <p:cNvSpPr txBox="1">
            <a:spLocks noChangeArrowheads="1"/>
          </p:cNvSpPr>
          <p:nvPr/>
        </p:nvSpPr>
        <p:spPr bwMode="auto">
          <a:xfrm>
            <a:off x="2219325" y="5200650"/>
            <a:ext cx="7705725" cy="120015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Load a file as Instances</a:t>
            </a:r>
          </a:p>
          <a:p>
            <a:pPr algn="l">
              <a:defRPr/>
            </a:pPr>
            <a:r>
              <a:rPr lang="en-US" altLang="zh-TW" sz="1800" dirty="0" err="1">
                <a:cs typeface="Arial" charset="0"/>
              </a:rPr>
              <a:t>FileReader</a:t>
            </a:r>
            <a:r>
              <a:rPr lang="en-US" altLang="zh-TW" sz="1800" dirty="0">
                <a:cs typeface="Arial" charset="0"/>
              </a:rPr>
              <a:t> reader;</a:t>
            </a:r>
          </a:p>
          <a:p>
            <a:pPr algn="l">
              <a:defRPr/>
            </a:pPr>
            <a:r>
              <a:rPr lang="en-US" altLang="zh-TW" sz="1800" dirty="0">
                <a:cs typeface="Arial" charset="0"/>
              </a:rPr>
              <a:t>reader = </a:t>
            </a:r>
            <a:r>
              <a:rPr lang="en-US" altLang="zh-TW" sz="1800" b="1" dirty="0">
                <a:cs typeface="Arial" charset="0"/>
              </a:rPr>
              <a:t>new</a:t>
            </a:r>
            <a:r>
              <a:rPr lang="en-US" altLang="zh-TW" sz="1800" dirty="0">
                <a:cs typeface="Arial" charset="0"/>
              </a:rPr>
              <a:t> </a:t>
            </a:r>
            <a:r>
              <a:rPr lang="en-US" altLang="zh-TW" sz="1800" dirty="0" err="1">
                <a:cs typeface="Arial" charset="0"/>
              </a:rPr>
              <a:t>FileReader</a:t>
            </a:r>
            <a:r>
              <a:rPr lang="en-US" altLang="zh-TW" sz="1800" dirty="0">
                <a:cs typeface="Arial" charset="0"/>
              </a:rPr>
              <a:t>(path);</a:t>
            </a:r>
          </a:p>
          <a:p>
            <a:pPr algn="l">
              <a:defRPr/>
            </a:pPr>
            <a:r>
              <a:rPr lang="en-US" altLang="zh-TW" sz="1800" dirty="0">
                <a:cs typeface="Arial" charset="0"/>
              </a:rPr>
              <a:t>Instances </a:t>
            </a:r>
            <a:r>
              <a:rPr lang="en-US" altLang="zh-TW" sz="1800" dirty="0" err="1">
                <a:cs typeface="Arial" charset="0"/>
              </a:rPr>
              <a:t>instances</a:t>
            </a:r>
            <a:r>
              <a:rPr lang="en-US" altLang="zh-TW" sz="1800" dirty="0">
                <a:cs typeface="Arial" charset="0"/>
              </a:rPr>
              <a:t> = </a:t>
            </a:r>
            <a:r>
              <a:rPr lang="en-US" altLang="zh-TW" sz="1800" b="1" dirty="0">
                <a:cs typeface="Arial" charset="0"/>
              </a:rPr>
              <a:t>new</a:t>
            </a:r>
            <a:r>
              <a:rPr lang="en-US" altLang="zh-TW" sz="1800" dirty="0">
                <a:cs typeface="Arial" charset="0"/>
              </a:rPr>
              <a:t> Instances(reader);</a:t>
            </a:r>
          </a:p>
        </p:txBody>
      </p:sp>
    </p:spTree>
    <p:extLst>
      <p:ext uri="{BB962C8B-B14F-4D97-AF65-F5344CB8AC3E}">
        <p14:creationId xmlns:p14="http://schemas.microsoft.com/office/powerpoint/2010/main" val="12543023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t>
            </a:r>
            <a:r>
              <a:rPr lang="en-US" b="1" dirty="0" smtClean="0"/>
              <a:t>C </a:t>
            </a:r>
            <a:r>
              <a:rPr lang="en-US" b="1" dirty="0"/>
              <a:t>– WEKA Integration with Java – Loading Data</a:t>
            </a:r>
            <a:endParaRPr lang="en-US" dirty="0"/>
          </a:p>
        </p:txBody>
      </p:sp>
      <p:sp>
        <p:nvSpPr>
          <p:cNvPr id="3" name="Content Placeholder 2"/>
          <p:cNvSpPr>
            <a:spLocks noGrp="1"/>
          </p:cNvSpPr>
          <p:nvPr>
            <p:ph idx="1"/>
          </p:nvPr>
        </p:nvSpPr>
        <p:spPr/>
        <p:txBody>
          <a:bodyPr/>
          <a:lstStyle/>
          <a:p>
            <a:r>
              <a:rPr lang="en-US" dirty="0" smtClean="0"/>
              <a:t>Instances contain Attribute and Instance</a:t>
            </a:r>
          </a:p>
          <a:p>
            <a:pPr lvl="1"/>
            <a:r>
              <a:rPr lang="en-US" dirty="0" smtClean="0"/>
              <a:t>How to get every Instance within the Instances?</a:t>
            </a:r>
          </a:p>
          <a:p>
            <a:pPr lvl="1"/>
            <a:endParaRPr lang="en-US" dirty="0" smtClean="0"/>
          </a:p>
          <a:p>
            <a:pPr lvl="1"/>
            <a:endParaRPr lang="en-US" dirty="0"/>
          </a:p>
          <a:p>
            <a:pPr lvl="1"/>
            <a:endParaRPr lang="en-US" dirty="0" smtClean="0"/>
          </a:p>
          <a:p>
            <a:pPr lvl="1"/>
            <a:endParaRPr lang="en-US" dirty="0"/>
          </a:p>
          <a:p>
            <a:pPr lvl="1"/>
            <a:r>
              <a:rPr lang="en-US" dirty="0" smtClean="0"/>
              <a:t>How to get an Attribute?</a:t>
            </a:r>
          </a:p>
          <a:p>
            <a:pPr lvl="1"/>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37</a:t>
            </a:fld>
            <a:endParaRPr lang="en-US"/>
          </a:p>
        </p:txBody>
      </p:sp>
      <p:sp>
        <p:nvSpPr>
          <p:cNvPr id="5" name="Text Box 4"/>
          <p:cNvSpPr txBox="1">
            <a:spLocks noChangeArrowheads="1"/>
          </p:cNvSpPr>
          <p:nvPr/>
        </p:nvSpPr>
        <p:spPr bwMode="auto">
          <a:xfrm>
            <a:off x="2528094" y="2724150"/>
            <a:ext cx="7135813" cy="120015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Get Instance</a:t>
            </a:r>
          </a:p>
          <a:p>
            <a:pPr algn="l">
              <a:defRPr/>
            </a:pPr>
            <a:r>
              <a:rPr lang="en-US" altLang="zh-TW" sz="1800" dirty="0">
                <a:cs typeface="Arial" charset="0"/>
              </a:rPr>
              <a:t>Instance </a:t>
            </a:r>
            <a:r>
              <a:rPr lang="en-US" altLang="zh-TW" sz="1800" dirty="0" err="1">
                <a:cs typeface="Arial" charset="0"/>
              </a:rPr>
              <a:t>instance</a:t>
            </a:r>
            <a:r>
              <a:rPr lang="en-US" altLang="zh-TW" sz="1800" dirty="0">
                <a:cs typeface="Arial" charset="0"/>
              </a:rPr>
              <a:t> = </a:t>
            </a:r>
            <a:r>
              <a:rPr lang="en-US" altLang="zh-TW" sz="1800" dirty="0" err="1">
                <a:cs typeface="Arial" charset="0"/>
              </a:rPr>
              <a:t>instances.instance</a:t>
            </a:r>
            <a:r>
              <a:rPr lang="en-US" altLang="zh-TW" sz="1800" dirty="0">
                <a:cs typeface="Arial" charset="0"/>
              </a:rPr>
              <a:t>(index);</a:t>
            </a:r>
          </a:p>
          <a:p>
            <a:pPr algn="l">
              <a:defRPr/>
            </a:pPr>
            <a:r>
              <a:rPr lang="en-US" altLang="zh-TW" sz="1800" dirty="0">
                <a:cs typeface="Arial" charset="0"/>
              </a:rPr>
              <a:t># Get Instance Count</a:t>
            </a:r>
          </a:p>
          <a:p>
            <a:pPr algn="l">
              <a:defRPr/>
            </a:pPr>
            <a:r>
              <a:rPr lang="en-US" altLang="zh-TW" sz="1800" dirty="0" err="1">
                <a:cs typeface="Arial" charset="0"/>
              </a:rPr>
              <a:t>int</a:t>
            </a:r>
            <a:r>
              <a:rPr lang="en-US" altLang="zh-TW" sz="1800" dirty="0">
                <a:cs typeface="Arial" charset="0"/>
              </a:rPr>
              <a:t> count = </a:t>
            </a:r>
            <a:r>
              <a:rPr lang="en-US" altLang="zh-TW" sz="1800" dirty="0" err="1">
                <a:cs typeface="Arial" charset="0"/>
              </a:rPr>
              <a:t>instances.numInstances</a:t>
            </a:r>
            <a:r>
              <a:rPr lang="en-US" altLang="zh-TW" sz="1800" dirty="0">
                <a:cs typeface="Arial" charset="0"/>
              </a:rPr>
              <a:t>();</a:t>
            </a:r>
          </a:p>
        </p:txBody>
      </p:sp>
      <p:sp>
        <p:nvSpPr>
          <p:cNvPr id="6" name="Text Box 5"/>
          <p:cNvSpPr txBox="1">
            <a:spLocks noChangeArrowheads="1"/>
          </p:cNvSpPr>
          <p:nvPr/>
        </p:nvSpPr>
        <p:spPr bwMode="auto">
          <a:xfrm>
            <a:off x="2476500" y="4800600"/>
            <a:ext cx="7239000" cy="120015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Get Attribute Name </a:t>
            </a:r>
          </a:p>
          <a:p>
            <a:pPr algn="l">
              <a:defRPr/>
            </a:pPr>
            <a:r>
              <a:rPr lang="en-US" altLang="zh-TW" sz="1800" dirty="0">
                <a:cs typeface="Arial" charset="0"/>
              </a:rPr>
              <a:t>Attribute </a:t>
            </a:r>
            <a:r>
              <a:rPr lang="en-US" altLang="zh-TW" sz="1800" dirty="0" err="1">
                <a:cs typeface="Arial" charset="0"/>
              </a:rPr>
              <a:t>attribute</a:t>
            </a:r>
            <a:r>
              <a:rPr lang="en-US" altLang="zh-TW" sz="1800" dirty="0">
                <a:cs typeface="Arial" charset="0"/>
              </a:rPr>
              <a:t> = </a:t>
            </a:r>
            <a:r>
              <a:rPr lang="en-US" altLang="zh-TW" sz="1800" dirty="0" err="1">
                <a:cs typeface="Arial" charset="0"/>
              </a:rPr>
              <a:t>instances.attribute</a:t>
            </a:r>
            <a:r>
              <a:rPr lang="en-US" altLang="zh-TW" sz="1800" dirty="0">
                <a:cs typeface="Arial" charset="0"/>
              </a:rPr>
              <a:t>(index);</a:t>
            </a:r>
          </a:p>
          <a:p>
            <a:pPr algn="l">
              <a:defRPr/>
            </a:pPr>
            <a:r>
              <a:rPr lang="en-US" altLang="zh-TW" sz="1800" dirty="0">
                <a:cs typeface="Arial" charset="0"/>
              </a:rPr>
              <a:t># Get Attribute Count</a:t>
            </a:r>
          </a:p>
          <a:p>
            <a:pPr algn="l">
              <a:defRPr/>
            </a:pPr>
            <a:r>
              <a:rPr lang="en-US" altLang="zh-TW" sz="1800" dirty="0" err="1">
                <a:cs typeface="Arial" charset="0"/>
              </a:rPr>
              <a:t>int</a:t>
            </a:r>
            <a:r>
              <a:rPr lang="en-US" altLang="zh-TW" sz="1800" dirty="0">
                <a:cs typeface="Arial" charset="0"/>
              </a:rPr>
              <a:t> count = </a:t>
            </a:r>
            <a:r>
              <a:rPr lang="en-US" altLang="zh-TW" sz="1800" dirty="0" err="1">
                <a:cs typeface="Arial" charset="0"/>
              </a:rPr>
              <a:t>instances.numAttributes</a:t>
            </a:r>
            <a:r>
              <a:rPr lang="en-US" altLang="zh-TW" sz="1800" dirty="0">
                <a:cs typeface="Arial" charset="0"/>
              </a:rPr>
              <a:t>();</a:t>
            </a:r>
          </a:p>
        </p:txBody>
      </p:sp>
    </p:spTree>
    <p:extLst>
      <p:ext uri="{BB962C8B-B14F-4D97-AF65-F5344CB8AC3E}">
        <p14:creationId xmlns:p14="http://schemas.microsoft.com/office/powerpoint/2010/main" val="24227919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t>
            </a:r>
            <a:r>
              <a:rPr lang="en-US" b="1" dirty="0" smtClean="0"/>
              <a:t>C </a:t>
            </a:r>
            <a:r>
              <a:rPr lang="en-US" b="1" dirty="0"/>
              <a:t>– WEKA Integration with Java – Loading Data</a:t>
            </a:r>
            <a:endParaRPr lang="en-US" dirty="0"/>
          </a:p>
        </p:txBody>
      </p:sp>
      <p:sp>
        <p:nvSpPr>
          <p:cNvPr id="3" name="Content Placeholder 2"/>
          <p:cNvSpPr>
            <a:spLocks noGrp="1"/>
          </p:cNvSpPr>
          <p:nvPr>
            <p:ph idx="1"/>
          </p:nvPr>
        </p:nvSpPr>
        <p:spPr/>
        <p:txBody>
          <a:bodyPr/>
          <a:lstStyle/>
          <a:p>
            <a:r>
              <a:rPr lang="en-US" dirty="0" smtClean="0"/>
              <a:t>How to get the Attribute value of each Instance?</a:t>
            </a:r>
          </a:p>
          <a:p>
            <a:endParaRPr lang="en-US" dirty="0"/>
          </a:p>
          <a:p>
            <a:endParaRPr lang="en-US" dirty="0" smtClean="0"/>
          </a:p>
          <a:p>
            <a:r>
              <a:rPr lang="en-US" dirty="0" smtClean="0"/>
              <a:t>Class Index (Very Important!)</a:t>
            </a:r>
            <a:endParaRPr lang="en-US" dirty="0"/>
          </a:p>
          <a:p>
            <a:endParaRPr lang="en-US" dirty="0" smtClean="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38</a:t>
            </a:fld>
            <a:endParaRPr lang="en-US"/>
          </a:p>
        </p:txBody>
      </p:sp>
      <p:sp>
        <p:nvSpPr>
          <p:cNvPr id="6" name="Text Box 4"/>
          <p:cNvSpPr txBox="1">
            <a:spLocks noChangeArrowheads="1"/>
          </p:cNvSpPr>
          <p:nvPr/>
        </p:nvSpPr>
        <p:spPr bwMode="auto">
          <a:xfrm>
            <a:off x="3061494" y="2360613"/>
            <a:ext cx="6069012" cy="923925"/>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Get value</a:t>
            </a:r>
          </a:p>
          <a:p>
            <a:pPr algn="l">
              <a:defRPr/>
            </a:pPr>
            <a:r>
              <a:rPr lang="en-US" altLang="zh-TW" sz="1800" dirty="0" err="1">
                <a:cs typeface="Arial" charset="0"/>
              </a:rPr>
              <a:t>instance.value</a:t>
            </a:r>
            <a:r>
              <a:rPr lang="en-US" altLang="zh-TW" sz="1800" dirty="0">
                <a:cs typeface="Arial" charset="0"/>
              </a:rPr>
              <a:t>(index);       or </a:t>
            </a:r>
          </a:p>
          <a:p>
            <a:pPr algn="l">
              <a:defRPr/>
            </a:pPr>
            <a:r>
              <a:rPr lang="en-US" altLang="zh-TW" sz="1800" dirty="0" err="1">
                <a:cs typeface="Arial" charset="0"/>
              </a:rPr>
              <a:t>instance.value</a:t>
            </a:r>
            <a:r>
              <a:rPr lang="en-US" altLang="zh-TW" sz="1800" dirty="0">
                <a:cs typeface="Arial" charset="0"/>
              </a:rPr>
              <a:t>(</a:t>
            </a:r>
            <a:r>
              <a:rPr lang="en-US" altLang="zh-TW" sz="1800" dirty="0" err="1">
                <a:cs typeface="Arial" charset="0"/>
              </a:rPr>
              <a:t>attrName</a:t>
            </a:r>
            <a:r>
              <a:rPr lang="en-US" altLang="zh-TW" sz="1800" dirty="0">
                <a:cs typeface="Arial" charset="0"/>
              </a:rPr>
              <a:t>);</a:t>
            </a:r>
          </a:p>
        </p:txBody>
      </p:sp>
      <p:sp>
        <p:nvSpPr>
          <p:cNvPr id="7" name="Text Box 6"/>
          <p:cNvSpPr txBox="1">
            <a:spLocks noChangeArrowheads="1"/>
          </p:cNvSpPr>
          <p:nvPr/>
        </p:nvSpPr>
        <p:spPr bwMode="auto">
          <a:xfrm>
            <a:off x="2986088" y="4019550"/>
            <a:ext cx="6219825" cy="173990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Get Class Index</a:t>
            </a:r>
          </a:p>
          <a:p>
            <a:pPr algn="l">
              <a:defRPr/>
            </a:pPr>
            <a:r>
              <a:rPr lang="en-US" altLang="zh-TW" sz="1800" dirty="0" err="1">
                <a:cs typeface="Arial" charset="0"/>
              </a:rPr>
              <a:t>instances.classIndex</a:t>
            </a:r>
            <a:r>
              <a:rPr lang="en-US" altLang="zh-TW" sz="1800" dirty="0">
                <a:cs typeface="Arial" charset="0"/>
              </a:rPr>
              <a:t>();    	           or</a:t>
            </a:r>
          </a:p>
          <a:p>
            <a:pPr algn="l">
              <a:defRPr/>
            </a:pPr>
            <a:r>
              <a:rPr lang="en-US" altLang="zh-TW" sz="1800" dirty="0" err="1">
                <a:cs typeface="Arial" charset="0"/>
              </a:rPr>
              <a:t>instances.</a:t>
            </a:r>
            <a:r>
              <a:rPr lang="en-US" altLang="zh-TW" sz="1800" u="sng" dirty="0" err="1">
                <a:cs typeface="Arial" charset="0"/>
              </a:rPr>
              <a:t>classAttribute</a:t>
            </a:r>
            <a:r>
              <a:rPr lang="en-US" altLang="zh-TW" sz="1800" dirty="0">
                <a:cs typeface="Arial" charset="0"/>
              </a:rPr>
              <a:t>().index();</a:t>
            </a:r>
          </a:p>
          <a:p>
            <a:pPr algn="l">
              <a:defRPr/>
            </a:pPr>
            <a:r>
              <a:rPr lang="en-US" altLang="zh-TW" sz="1800" dirty="0">
                <a:cs typeface="Arial" charset="0"/>
              </a:rPr>
              <a:t># Set Class Index</a:t>
            </a:r>
          </a:p>
          <a:p>
            <a:pPr algn="l">
              <a:defRPr/>
            </a:pPr>
            <a:r>
              <a:rPr lang="en-US" altLang="zh-TW" sz="1800" dirty="0" err="1">
                <a:cs typeface="Arial" charset="0"/>
              </a:rPr>
              <a:t>instances.setClass</a:t>
            </a:r>
            <a:r>
              <a:rPr lang="en-US" altLang="zh-TW" sz="1800" dirty="0">
                <a:cs typeface="Arial" charset="0"/>
              </a:rPr>
              <a:t>(attribute);       or</a:t>
            </a:r>
          </a:p>
          <a:p>
            <a:pPr algn="l">
              <a:defRPr/>
            </a:pPr>
            <a:r>
              <a:rPr lang="en-US" altLang="zh-TW" sz="1800" dirty="0" err="1">
                <a:cs typeface="Arial" charset="0"/>
              </a:rPr>
              <a:t>instances.setClassIndex</a:t>
            </a:r>
            <a:r>
              <a:rPr lang="en-US" altLang="zh-TW" sz="1800" dirty="0">
                <a:cs typeface="Arial" charset="0"/>
              </a:rPr>
              <a:t>(index);</a:t>
            </a:r>
          </a:p>
        </p:txBody>
      </p:sp>
    </p:spTree>
    <p:extLst>
      <p:ext uri="{BB962C8B-B14F-4D97-AF65-F5344CB8AC3E}">
        <p14:creationId xmlns:p14="http://schemas.microsoft.com/office/powerpoint/2010/main" val="25595561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t>
            </a:r>
            <a:r>
              <a:rPr lang="en-US" b="1" dirty="0" smtClean="0"/>
              <a:t>C </a:t>
            </a:r>
            <a:r>
              <a:rPr lang="en-US" b="1" dirty="0"/>
              <a:t>– WEKA </a:t>
            </a:r>
            <a:r>
              <a:rPr lang="en-US" b="1" dirty="0" smtClean="0"/>
              <a:t>Integration with Java - Classifiers</a:t>
            </a:r>
            <a:endParaRPr lang="en-US" b="1" dirty="0"/>
          </a:p>
        </p:txBody>
      </p:sp>
      <p:sp>
        <p:nvSpPr>
          <p:cNvPr id="3" name="Content Placeholder 2"/>
          <p:cNvSpPr>
            <a:spLocks noGrp="1"/>
          </p:cNvSpPr>
          <p:nvPr>
            <p:ph idx="1"/>
          </p:nvPr>
        </p:nvSpPr>
        <p:spPr/>
        <p:txBody>
          <a:bodyPr/>
          <a:lstStyle/>
          <a:p>
            <a:r>
              <a:rPr lang="en-US" dirty="0" smtClean="0"/>
              <a:t>WEKA classes for C4.5, Naïve Bayes, and SVM</a:t>
            </a:r>
          </a:p>
          <a:p>
            <a:pPr lvl="1"/>
            <a:r>
              <a:rPr lang="en-US" dirty="0" smtClean="0"/>
              <a:t>Classifier: all classes which extend </a:t>
            </a:r>
            <a:r>
              <a:rPr lang="en-US" dirty="0" err="1" smtClean="0"/>
              <a:t>weka.classifiers.Classifier</a:t>
            </a:r>
            <a:endParaRPr lang="en-US" dirty="0" smtClean="0"/>
          </a:p>
          <a:p>
            <a:pPr lvl="2"/>
            <a:r>
              <a:rPr lang="en-US" dirty="0" smtClean="0"/>
              <a:t>C4.5: weka.classifier.trees.J48</a:t>
            </a:r>
          </a:p>
          <a:p>
            <a:pPr lvl="2"/>
            <a:r>
              <a:rPr lang="en-US" dirty="0" err="1" smtClean="0"/>
              <a:t>NaiveBayes</a:t>
            </a:r>
            <a:r>
              <a:rPr lang="en-US" dirty="0" smtClean="0"/>
              <a:t>: </a:t>
            </a:r>
            <a:r>
              <a:rPr lang="en-US" dirty="0" err="1" smtClean="0"/>
              <a:t>weka.classifiers.bayes.NaiveBayes</a:t>
            </a:r>
            <a:endParaRPr lang="en-US" dirty="0" smtClean="0"/>
          </a:p>
          <a:p>
            <a:pPr lvl="2"/>
            <a:r>
              <a:rPr lang="en-US" dirty="0" smtClean="0"/>
              <a:t>SVM: </a:t>
            </a:r>
            <a:r>
              <a:rPr lang="en-US" dirty="0" err="1" smtClean="0"/>
              <a:t>weka.classifiers.functions.SMO</a:t>
            </a:r>
            <a:endParaRPr lang="en-US" dirty="0" smtClean="0"/>
          </a:p>
          <a:p>
            <a:pPr lvl="2"/>
            <a:endParaRPr lang="en-US" dirty="0"/>
          </a:p>
          <a:p>
            <a:r>
              <a:rPr lang="en-US" dirty="0" smtClean="0"/>
              <a:t>How to build a classifier?</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39</a:t>
            </a:fld>
            <a:endParaRPr lang="en-US"/>
          </a:p>
        </p:txBody>
      </p:sp>
      <p:sp>
        <p:nvSpPr>
          <p:cNvPr id="5" name="Text Box 4"/>
          <p:cNvSpPr txBox="1">
            <a:spLocks noChangeArrowheads="1"/>
          </p:cNvSpPr>
          <p:nvPr/>
        </p:nvSpPr>
        <p:spPr bwMode="auto">
          <a:xfrm>
            <a:off x="2531269" y="4813300"/>
            <a:ext cx="7129462" cy="173990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Build a C4.5 Classifier </a:t>
            </a:r>
          </a:p>
          <a:p>
            <a:pPr algn="l">
              <a:defRPr/>
            </a:pPr>
            <a:r>
              <a:rPr lang="en-US" altLang="zh-TW" sz="1800" dirty="0">
                <a:cs typeface="Arial" charset="0"/>
              </a:rPr>
              <a:t>Classifier c = new weka.classifier.trees.J48();</a:t>
            </a:r>
          </a:p>
          <a:p>
            <a:pPr algn="l">
              <a:defRPr/>
            </a:pPr>
            <a:r>
              <a:rPr lang="en-US" altLang="zh-TW" sz="1800" dirty="0" err="1">
                <a:cs typeface="Arial" charset="0"/>
              </a:rPr>
              <a:t>c.buildClassifier</a:t>
            </a:r>
            <a:r>
              <a:rPr lang="en-US" altLang="zh-TW" sz="1800" dirty="0">
                <a:cs typeface="Arial" charset="0"/>
              </a:rPr>
              <a:t>(</a:t>
            </a:r>
            <a:r>
              <a:rPr lang="en-US" altLang="zh-TW" sz="1800" dirty="0" err="1">
                <a:cs typeface="Arial" charset="0"/>
              </a:rPr>
              <a:t>trainingInstances</a:t>
            </a:r>
            <a:r>
              <a:rPr lang="en-US" altLang="zh-TW" sz="1800" dirty="0">
                <a:cs typeface="Arial" charset="0"/>
              </a:rPr>
              <a:t>);</a:t>
            </a:r>
          </a:p>
          <a:p>
            <a:pPr algn="l">
              <a:defRPr/>
            </a:pPr>
            <a:r>
              <a:rPr lang="en-US" altLang="zh-TW" sz="1800" dirty="0" smtClean="0">
                <a:cs typeface="Arial" charset="0"/>
              </a:rPr>
              <a:t># Build </a:t>
            </a:r>
            <a:r>
              <a:rPr lang="en-US" altLang="zh-TW" sz="1800" dirty="0">
                <a:cs typeface="Arial" charset="0"/>
              </a:rPr>
              <a:t>a SVM Classifier </a:t>
            </a:r>
          </a:p>
          <a:p>
            <a:pPr algn="l">
              <a:defRPr/>
            </a:pPr>
            <a:r>
              <a:rPr lang="en-US" altLang="zh-TW" sz="1800" dirty="0">
                <a:cs typeface="Arial" charset="0"/>
              </a:rPr>
              <a:t>Classifier e = </a:t>
            </a:r>
            <a:r>
              <a:rPr lang="en-US" altLang="zh-TW" sz="1800" dirty="0" err="1">
                <a:cs typeface="Arial" charset="0"/>
              </a:rPr>
              <a:t>weka.classifiers.functions.SMO</a:t>
            </a:r>
            <a:r>
              <a:rPr lang="en-US" altLang="zh-TW" sz="1800" dirty="0">
                <a:cs typeface="Arial" charset="0"/>
              </a:rPr>
              <a:t>();</a:t>
            </a:r>
          </a:p>
          <a:p>
            <a:pPr algn="l">
              <a:defRPr/>
            </a:pPr>
            <a:r>
              <a:rPr lang="en-US" altLang="zh-TW" sz="1800" dirty="0" err="1">
                <a:cs typeface="Arial" charset="0"/>
              </a:rPr>
              <a:t>e.buildClassifier</a:t>
            </a:r>
            <a:r>
              <a:rPr lang="en-US" altLang="zh-TW" sz="1800" dirty="0">
                <a:cs typeface="Arial" charset="0"/>
              </a:rPr>
              <a:t>(</a:t>
            </a:r>
            <a:r>
              <a:rPr lang="en-US" altLang="zh-TW" sz="1800" dirty="0" err="1">
                <a:cs typeface="Arial" charset="0"/>
              </a:rPr>
              <a:t>trainingInstances</a:t>
            </a:r>
            <a:r>
              <a:rPr lang="en-US" altLang="zh-TW" sz="1800" dirty="0">
                <a:cs typeface="Arial" charset="0"/>
              </a:rPr>
              <a:t>);</a:t>
            </a:r>
          </a:p>
        </p:txBody>
      </p:sp>
    </p:spTree>
    <p:extLst>
      <p:ext uri="{BB962C8B-B14F-4D97-AF65-F5344CB8AC3E}">
        <p14:creationId xmlns:p14="http://schemas.microsoft.com/office/powerpoint/2010/main" val="3976525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WEKA’s Role in the Big Picture</a:t>
            </a:r>
            <a:endParaRPr lang="en-US" b="1" dirty="0"/>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4</a:t>
            </a:fld>
            <a:endParaRPr lang="en-US"/>
          </a:p>
        </p:txBody>
      </p:sp>
      <p:grpSp>
        <p:nvGrpSpPr>
          <p:cNvPr id="5" name="Group 20"/>
          <p:cNvGrpSpPr>
            <a:grpSpLocks/>
          </p:cNvGrpSpPr>
          <p:nvPr/>
        </p:nvGrpSpPr>
        <p:grpSpPr bwMode="auto">
          <a:xfrm>
            <a:off x="1752600" y="2096103"/>
            <a:ext cx="8686800" cy="3844925"/>
            <a:chOff x="431" y="1616"/>
            <a:chExt cx="4807" cy="545"/>
          </a:xfrm>
        </p:grpSpPr>
        <p:sp>
          <p:nvSpPr>
            <p:cNvPr id="6" name="AutoShape 21"/>
            <p:cNvSpPr>
              <a:spLocks noChangeArrowheads="1"/>
            </p:cNvSpPr>
            <p:nvPr/>
          </p:nvSpPr>
          <p:spPr bwMode="auto">
            <a:xfrm>
              <a:off x="431" y="1616"/>
              <a:ext cx="861" cy="545"/>
            </a:xfrm>
            <a:prstGeom prst="roundRect">
              <a:avLst>
                <a:gd name="adj" fmla="val 16667"/>
              </a:avLst>
            </a:prstGeom>
            <a:solidFill>
              <a:srgbClr val="CCFFFF"/>
            </a:solidFill>
            <a:ln w="9525">
              <a:solidFill>
                <a:schemeClr val="tx1"/>
              </a:solidFill>
              <a:round/>
              <a:headEnd/>
              <a:tailEnd/>
            </a:ln>
            <a:effectLst>
              <a:outerShdw dist="107763" dir="2700000" algn="ctr" rotWithShape="0">
                <a:schemeClr val="bg2">
                  <a:alpha val="50000"/>
                </a:schemeClr>
              </a:outerShdw>
            </a:effectLst>
          </p:spPr>
          <p:txBody>
            <a:bodyPr wrap="none" anchor="ctr"/>
            <a:lstStyle/>
            <a:p>
              <a:pPr>
                <a:defRPr/>
              </a:pPr>
              <a:r>
                <a:rPr lang="en-US" altLang="zh-TW" sz="2800" b="1" dirty="0">
                  <a:solidFill>
                    <a:srgbClr val="FF0000"/>
                  </a:solidFill>
                  <a:cs typeface="Arial" charset="0"/>
                </a:rPr>
                <a:t>Input</a:t>
              </a:r>
            </a:p>
            <a:p>
              <a:pPr>
                <a:buFont typeface="Arial" pitchFamily="34" charset="0"/>
                <a:buChar char="•"/>
                <a:defRPr/>
              </a:pPr>
              <a:r>
                <a:rPr lang="en-US" altLang="zh-TW" sz="1800" dirty="0">
                  <a:cs typeface="Arial" charset="0"/>
                </a:rPr>
                <a:t>Raw data</a:t>
              </a:r>
            </a:p>
          </p:txBody>
        </p:sp>
        <p:sp>
          <p:nvSpPr>
            <p:cNvPr id="7" name="AutoShape 22"/>
            <p:cNvSpPr>
              <a:spLocks noChangeArrowheads="1"/>
            </p:cNvSpPr>
            <p:nvPr/>
          </p:nvSpPr>
          <p:spPr bwMode="auto">
            <a:xfrm>
              <a:off x="1967" y="1616"/>
              <a:ext cx="1536" cy="545"/>
            </a:xfrm>
            <a:prstGeom prst="roundRect">
              <a:avLst>
                <a:gd name="adj" fmla="val 16667"/>
              </a:avLst>
            </a:prstGeom>
            <a:solidFill>
              <a:srgbClr val="99CCFF"/>
            </a:solidFill>
            <a:ln w="9525">
              <a:solidFill>
                <a:schemeClr val="tx1"/>
              </a:solidFill>
              <a:round/>
              <a:headEnd/>
              <a:tailEnd/>
            </a:ln>
            <a:effectLst>
              <a:outerShdw dist="107763" dir="2700000" algn="ctr" rotWithShape="0">
                <a:schemeClr val="bg2">
                  <a:alpha val="50000"/>
                </a:schemeClr>
              </a:outerShdw>
            </a:effectLst>
          </p:spPr>
          <p:txBody>
            <a:bodyPr wrap="none" anchor="ctr"/>
            <a:lstStyle/>
            <a:p>
              <a:pPr>
                <a:defRPr/>
              </a:pPr>
              <a:r>
                <a:rPr lang="en-US" b="1" dirty="0">
                  <a:solidFill>
                    <a:srgbClr val="FF0000"/>
                  </a:solidFill>
                  <a:ea typeface="新細明體" pitchFamily="18" charset="-120"/>
                  <a:cs typeface="Arial" charset="0"/>
                </a:rPr>
                <a:t>Data </a:t>
              </a:r>
              <a:r>
                <a:rPr lang="en-US" b="1" dirty="0" smtClean="0">
                  <a:solidFill>
                    <a:srgbClr val="FF0000"/>
                  </a:solidFill>
                  <a:ea typeface="新細明體" pitchFamily="18" charset="-120"/>
                  <a:cs typeface="Arial" charset="0"/>
                </a:rPr>
                <a:t>Mining by </a:t>
              </a:r>
              <a:r>
                <a:rPr lang="en-US" altLang="zh-TW" b="1" dirty="0" smtClean="0">
                  <a:solidFill>
                    <a:srgbClr val="FF0000"/>
                  </a:solidFill>
                  <a:cs typeface="Arial" charset="0"/>
                </a:rPr>
                <a:t>WEKA</a:t>
              </a:r>
              <a:endParaRPr lang="en-US" altLang="zh-TW" b="1" dirty="0">
                <a:solidFill>
                  <a:srgbClr val="FF0000"/>
                </a:solidFill>
                <a:cs typeface="Arial" charset="0"/>
              </a:endParaRPr>
            </a:p>
            <a:p>
              <a:pPr algn="l">
                <a:buFont typeface="Arial" pitchFamily="34" charset="0"/>
                <a:buChar char="•"/>
                <a:defRPr/>
              </a:pPr>
              <a:endParaRPr lang="en-US" sz="1800" dirty="0">
                <a:cs typeface="Arial" charset="0"/>
              </a:endParaRPr>
            </a:p>
            <a:p>
              <a:pPr algn="l">
                <a:buFont typeface="Arial" pitchFamily="34" charset="0"/>
                <a:buChar char="•"/>
                <a:defRPr/>
              </a:pPr>
              <a:r>
                <a:rPr lang="en-US" sz="1800" dirty="0">
                  <a:cs typeface="Arial" charset="0"/>
                </a:rPr>
                <a:t>Pre-processing </a:t>
              </a:r>
            </a:p>
            <a:p>
              <a:pPr algn="l">
                <a:buFont typeface="Arial" pitchFamily="34" charset="0"/>
                <a:buChar char="•"/>
                <a:defRPr/>
              </a:pPr>
              <a:r>
                <a:rPr lang="en-US" sz="1800" dirty="0">
                  <a:cs typeface="Arial" charset="0"/>
                </a:rPr>
                <a:t>Classification</a:t>
              </a:r>
            </a:p>
            <a:p>
              <a:pPr algn="l">
                <a:buFont typeface="Arial" pitchFamily="34" charset="0"/>
                <a:buChar char="•"/>
                <a:defRPr/>
              </a:pPr>
              <a:r>
                <a:rPr lang="en-US" sz="1800" dirty="0">
                  <a:cs typeface="Arial" charset="0"/>
                </a:rPr>
                <a:t>Regression </a:t>
              </a:r>
            </a:p>
            <a:p>
              <a:pPr algn="l">
                <a:buFont typeface="Arial" pitchFamily="34" charset="0"/>
                <a:buChar char="•"/>
                <a:defRPr/>
              </a:pPr>
              <a:r>
                <a:rPr lang="en-US" sz="1800" dirty="0">
                  <a:cs typeface="Arial" charset="0"/>
                </a:rPr>
                <a:t>Clustering </a:t>
              </a:r>
            </a:p>
            <a:p>
              <a:pPr algn="l">
                <a:buFont typeface="Arial" pitchFamily="34" charset="0"/>
                <a:buChar char="•"/>
                <a:defRPr/>
              </a:pPr>
              <a:r>
                <a:rPr lang="en-US" sz="1800" dirty="0">
                  <a:cs typeface="Arial" charset="0"/>
                </a:rPr>
                <a:t>Association Rules </a:t>
              </a:r>
            </a:p>
            <a:p>
              <a:pPr algn="l">
                <a:buFont typeface="Arial" pitchFamily="34" charset="0"/>
                <a:buChar char="•"/>
                <a:defRPr/>
              </a:pPr>
              <a:r>
                <a:rPr lang="en-US" sz="1800" dirty="0">
                  <a:cs typeface="Arial" charset="0"/>
                </a:rPr>
                <a:t>Visualization</a:t>
              </a:r>
            </a:p>
            <a:p>
              <a:pPr>
                <a:defRPr/>
              </a:pPr>
              <a:endParaRPr lang="en-US" altLang="zh-TW" dirty="0">
                <a:cs typeface="Arial" charset="0"/>
              </a:endParaRPr>
            </a:p>
          </p:txBody>
        </p:sp>
        <p:sp>
          <p:nvSpPr>
            <p:cNvPr id="8" name="AutoShape 24"/>
            <p:cNvSpPr>
              <a:spLocks noChangeArrowheads="1"/>
            </p:cNvSpPr>
            <p:nvPr/>
          </p:nvSpPr>
          <p:spPr bwMode="auto">
            <a:xfrm>
              <a:off x="4377" y="1616"/>
              <a:ext cx="861" cy="545"/>
            </a:xfrm>
            <a:prstGeom prst="roundRect">
              <a:avLst>
                <a:gd name="adj" fmla="val 16667"/>
              </a:avLst>
            </a:prstGeom>
            <a:solidFill>
              <a:srgbClr val="FFCC99"/>
            </a:solidFill>
            <a:ln w="9525">
              <a:solidFill>
                <a:schemeClr val="tx1"/>
              </a:solidFill>
              <a:round/>
              <a:headEnd/>
              <a:tailEnd/>
            </a:ln>
            <a:effectLst>
              <a:outerShdw dist="107763" dir="2700000" algn="ctr" rotWithShape="0">
                <a:schemeClr val="bg2">
                  <a:alpha val="50000"/>
                </a:schemeClr>
              </a:outerShdw>
            </a:effectLst>
          </p:spPr>
          <p:txBody>
            <a:bodyPr wrap="none" anchor="ctr"/>
            <a:lstStyle/>
            <a:p>
              <a:pPr>
                <a:defRPr/>
              </a:pPr>
              <a:r>
                <a:rPr lang="en-US" altLang="zh-TW" sz="2800" b="1" dirty="0">
                  <a:solidFill>
                    <a:srgbClr val="FF0000"/>
                  </a:solidFill>
                  <a:cs typeface="Arial" charset="0"/>
                </a:rPr>
                <a:t>Output</a:t>
              </a:r>
            </a:p>
            <a:p>
              <a:pPr>
                <a:buFont typeface="Arial" pitchFamily="34" charset="0"/>
                <a:buChar char="•"/>
                <a:defRPr/>
              </a:pPr>
              <a:r>
                <a:rPr lang="en-US" altLang="zh-TW" sz="1800" dirty="0">
                  <a:cs typeface="Arial" charset="0"/>
                </a:rPr>
                <a:t>Result</a:t>
              </a:r>
            </a:p>
            <a:p>
              <a:pPr>
                <a:defRPr/>
              </a:pPr>
              <a:endParaRPr lang="en-US" altLang="zh-TW" sz="2800" b="1" dirty="0">
                <a:solidFill>
                  <a:srgbClr val="FF0000"/>
                </a:solidFill>
                <a:cs typeface="Arial" charset="0"/>
              </a:endParaRPr>
            </a:p>
          </p:txBody>
        </p:sp>
        <p:cxnSp>
          <p:nvCxnSpPr>
            <p:cNvPr id="9" name="AutoShape 25"/>
            <p:cNvCxnSpPr>
              <a:cxnSpLocks noChangeShapeType="1"/>
              <a:stCxn id="6" idx="3"/>
              <a:endCxn id="7" idx="1"/>
            </p:cNvCxnSpPr>
            <p:nvPr/>
          </p:nvCxnSpPr>
          <p:spPr bwMode="auto">
            <a:xfrm>
              <a:off x="1292" y="1888"/>
              <a:ext cx="675" cy="0"/>
            </a:xfrm>
            <a:prstGeom prst="straightConnector1">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10" name="AutoShape 27"/>
            <p:cNvCxnSpPr>
              <a:cxnSpLocks noChangeShapeType="1"/>
              <a:stCxn id="7" idx="3"/>
              <a:endCxn id="8" idx="1"/>
            </p:cNvCxnSpPr>
            <p:nvPr/>
          </p:nvCxnSpPr>
          <p:spPr bwMode="auto">
            <a:xfrm>
              <a:off x="3503" y="1888"/>
              <a:ext cx="874" cy="0"/>
            </a:xfrm>
            <a:prstGeom prst="straightConnector1">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25350707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t>
            </a:r>
            <a:r>
              <a:rPr lang="en-US" b="1" dirty="0" smtClean="0"/>
              <a:t>C </a:t>
            </a:r>
            <a:r>
              <a:rPr lang="en-US" b="1" dirty="0"/>
              <a:t>– WEKA </a:t>
            </a:r>
            <a:r>
              <a:rPr lang="en-US" b="1" dirty="0" smtClean="0"/>
              <a:t>Integration with Java - Evaluation</a:t>
            </a:r>
            <a:endParaRPr lang="en-US" b="1" dirty="0"/>
          </a:p>
        </p:txBody>
      </p:sp>
      <p:sp>
        <p:nvSpPr>
          <p:cNvPr id="3" name="Content Placeholder 2"/>
          <p:cNvSpPr>
            <a:spLocks noGrp="1"/>
          </p:cNvSpPr>
          <p:nvPr>
            <p:ph idx="1"/>
          </p:nvPr>
        </p:nvSpPr>
        <p:spPr/>
        <p:txBody>
          <a:bodyPr/>
          <a:lstStyle/>
          <a:p>
            <a:r>
              <a:rPr lang="en-US" dirty="0" smtClean="0"/>
              <a:t>Related WEKA classes for evaluation:</a:t>
            </a:r>
          </a:p>
          <a:p>
            <a:pPr lvl="1"/>
            <a:r>
              <a:rPr lang="en-US" dirty="0" err="1" smtClean="0"/>
              <a:t>weka.classifiers.CostMatrix</a:t>
            </a:r>
            <a:endParaRPr lang="en-US" dirty="0" smtClean="0"/>
          </a:p>
          <a:p>
            <a:pPr lvl="1"/>
            <a:r>
              <a:rPr lang="en-US" dirty="0" err="1" smtClean="0"/>
              <a:t>weka.classifiers.Evaluation</a:t>
            </a:r>
            <a:endParaRPr lang="en-US" dirty="0"/>
          </a:p>
          <a:p>
            <a:r>
              <a:rPr lang="en-US" dirty="0" smtClean="0"/>
              <a:t>How to use the evaluation classes?</a:t>
            </a:r>
          </a:p>
        </p:txBody>
      </p:sp>
      <p:sp>
        <p:nvSpPr>
          <p:cNvPr id="4" name="Slide Number Placeholder 3"/>
          <p:cNvSpPr>
            <a:spLocks noGrp="1"/>
          </p:cNvSpPr>
          <p:nvPr>
            <p:ph type="sldNum" sz="quarter" idx="12"/>
          </p:nvPr>
        </p:nvSpPr>
        <p:spPr/>
        <p:txBody>
          <a:bodyPr/>
          <a:lstStyle/>
          <a:p>
            <a:fld id="{752CC240-701A-42FE-B8E5-BC89EBD048C8}" type="slidenum">
              <a:rPr lang="en-US" smtClean="0"/>
              <a:t>40</a:t>
            </a:fld>
            <a:endParaRPr lang="en-US"/>
          </a:p>
        </p:txBody>
      </p:sp>
      <p:sp>
        <p:nvSpPr>
          <p:cNvPr id="5" name="Text Box 4"/>
          <p:cNvSpPr txBox="1">
            <a:spLocks noChangeArrowheads="1"/>
          </p:cNvSpPr>
          <p:nvPr/>
        </p:nvSpPr>
        <p:spPr bwMode="auto">
          <a:xfrm>
            <a:off x="1866900" y="3614738"/>
            <a:ext cx="8458200" cy="283845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Use Classifier To Do Classification</a:t>
            </a:r>
          </a:p>
          <a:p>
            <a:pPr algn="l">
              <a:defRPr/>
            </a:pPr>
            <a:r>
              <a:rPr lang="en-US" altLang="zh-TW" sz="1800" dirty="0" err="1">
                <a:cs typeface="Arial" charset="0"/>
              </a:rPr>
              <a:t>CostMatrix</a:t>
            </a:r>
            <a:r>
              <a:rPr lang="en-US" altLang="zh-TW" sz="1800" dirty="0">
                <a:cs typeface="Arial" charset="0"/>
              </a:rPr>
              <a:t> </a:t>
            </a:r>
            <a:r>
              <a:rPr lang="en-US" altLang="zh-TW" sz="1800" dirty="0" err="1">
                <a:cs typeface="Arial" charset="0"/>
              </a:rPr>
              <a:t>costMatrix</a:t>
            </a:r>
            <a:r>
              <a:rPr lang="en-US" altLang="zh-TW" sz="1800" dirty="0">
                <a:cs typeface="Arial" charset="0"/>
              </a:rPr>
              <a:t> = null;</a:t>
            </a:r>
          </a:p>
          <a:p>
            <a:pPr algn="l">
              <a:defRPr/>
            </a:pPr>
            <a:r>
              <a:rPr lang="en-US" altLang="zh-TW" sz="1800" dirty="0">
                <a:cs typeface="Arial" charset="0"/>
              </a:rPr>
              <a:t>Evaluation </a:t>
            </a:r>
            <a:r>
              <a:rPr lang="en-US" altLang="zh-TW" sz="1800" dirty="0" err="1">
                <a:cs typeface="Arial" charset="0"/>
              </a:rPr>
              <a:t>eval</a:t>
            </a:r>
            <a:r>
              <a:rPr lang="en-US" altLang="zh-TW" sz="1800" dirty="0">
                <a:cs typeface="Arial" charset="0"/>
              </a:rPr>
              <a:t> = new Evaluation(</a:t>
            </a:r>
            <a:r>
              <a:rPr lang="en-US" altLang="zh-TW" sz="1800" dirty="0" err="1">
                <a:cs typeface="Arial" charset="0"/>
              </a:rPr>
              <a:t>testingInstances</a:t>
            </a:r>
            <a:r>
              <a:rPr lang="en-US" altLang="zh-TW" sz="1800" dirty="0">
                <a:cs typeface="Arial" charset="0"/>
              </a:rPr>
              <a:t>, </a:t>
            </a:r>
            <a:r>
              <a:rPr lang="en-US" altLang="zh-TW" sz="1800" dirty="0" err="1">
                <a:cs typeface="Arial" charset="0"/>
              </a:rPr>
              <a:t>costMatrix</a:t>
            </a:r>
            <a:r>
              <a:rPr lang="en-US" altLang="zh-TW" sz="1800" dirty="0">
                <a:cs typeface="Arial" charset="0"/>
              </a:rPr>
              <a:t>);</a:t>
            </a:r>
          </a:p>
          <a:p>
            <a:pPr algn="l">
              <a:defRPr/>
            </a:pPr>
            <a:endParaRPr lang="en-US" altLang="zh-TW" sz="1800" dirty="0">
              <a:cs typeface="Arial" charset="0"/>
            </a:endParaRPr>
          </a:p>
          <a:p>
            <a:pPr algn="l">
              <a:defRPr/>
            </a:pPr>
            <a:r>
              <a:rPr lang="en-US" altLang="zh-TW" sz="1800" dirty="0">
                <a:cs typeface="Arial" charset="0"/>
              </a:rPr>
              <a:t>for (</a:t>
            </a:r>
            <a:r>
              <a:rPr lang="en-US" altLang="zh-TW" sz="1800" dirty="0" err="1">
                <a:cs typeface="Arial" charset="0"/>
              </a:rPr>
              <a:t>int</a:t>
            </a:r>
            <a:r>
              <a:rPr lang="en-US" altLang="zh-TW" sz="1800" dirty="0">
                <a:cs typeface="Arial" charset="0"/>
              </a:rPr>
              <a:t> </a:t>
            </a:r>
            <a:r>
              <a:rPr lang="en-US" altLang="zh-TW" sz="1800" dirty="0" err="1">
                <a:cs typeface="Arial" charset="0"/>
              </a:rPr>
              <a:t>i</a:t>
            </a:r>
            <a:r>
              <a:rPr lang="en-US" altLang="zh-TW" sz="1800" dirty="0">
                <a:cs typeface="Arial" charset="0"/>
              </a:rPr>
              <a:t> = 0; </a:t>
            </a:r>
            <a:r>
              <a:rPr lang="en-US" altLang="zh-TW" sz="1800" dirty="0" err="1">
                <a:cs typeface="Arial" charset="0"/>
              </a:rPr>
              <a:t>i</a:t>
            </a:r>
            <a:r>
              <a:rPr lang="en-US" altLang="zh-TW" sz="1800" dirty="0">
                <a:cs typeface="Arial" charset="0"/>
              </a:rPr>
              <a:t> &lt; </a:t>
            </a:r>
            <a:r>
              <a:rPr lang="en-US" altLang="zh-TW" sz="1800" dirty="0" err="1">
                <a:cs typeface="Arial" charset="0"/>
              </a:rPr>
              <a:t>testingInstances.numInstances</a:t>
            </a:r>
            <a:r>
              <a:rPr lang="en-US" altLang="zh-TW" sz="1800" dirty="0">
                <a:cs typeface="Arial" charset="0"/>
              </a:rPr>
              <a:t>(); </a:t>
            </a:r>
            <a:r>
              <a:rPr lang="en-US" altLang="zh-TW" sz="1800" dirty="0" err="1">
                <a:cs typeface="Arial" charset="0"/>
              </a:rPr>
              <a:t>i</a:t>
            </a:r>
            <a:r>
              <a:rPr lang="en-US" altLang="zh-TW" sz="1800" dirty="0">
                <a:cs typeface="Arial" charset="0"/>
              </a:rPr>
              <a:t>++){</a:t>
            </a:r>
          </a:p>
          <a:p>
            <a:pPr algn="l">
              <a:defRPr/>
            </a:pPr>
            <a:r>
              <a:rPr lang="en-US" altLang="zh-TW" sz="1800" dirty="0" err="1">
                <a:cs typeface="Arial" charset="0"/>
              </a:rPr>
              <a:t>eval.evaluateModelOnceAndRecordPrediction</a:t>
            </a:r>
            <a:r>
              <a:rPr lang="en-US" altLang="zh-TW" sz="1800" dirty="0">
                <a:cs typeface="Arial" charset="0"/>
              </a:rPr>
              <a:t>(</a:t>
            </a:r>
            <a:r>
              <a:rPr lang="en-US" altLang="zh-TW" sz="1800" dirty="0" err="1">
                <a:cs typeface="Arial" charset="0"/>
              </a:rPr>
              <a:t>c,testingInstances.instance</a:t>
            </a:r>
            <a:r>
              <a:rPr lang="en-US" altLang="zh-TW" sz="1800" dirty="0">
                <a:cs typeface="Arial" charset="0"/>
              </a:rPr>
              <a:t>(</a:t>
            </a:r>
            <a:r>
              <a:rPr lang="en-US" altLang="zh-TW" sz="1800" dirty="0" err="1">
                <a:cs typeface="Arial" charset="0"/>
              </a:rPr>
              <a:t>i</a:t>
            </a:r>
            <a:r>
              <a:rPr lang="en-US" altLang="zh-TW" sz="1800" dirty="0">
                <a:cs typeface="Arial" charset="0"/>
              </a:rPr>
              <a:t>));</a:t>
            </a:r>
          </a:p>
          <a:p>
            <a:pPr algn="l">
              <a:defRPr/>
            </a:pPr>
            <a:r>
              <a:rPr lang="en-US" sz="1800" dirty="0" err="1">
                <a:cs typeface="Arial" charset="0"/>
              </a:rPr>
              <a:t>System.</a:t>
            </a:r>
            <a:r>
              <a:rPr lang="en-US" sz="1800" i="1" dirty="0" err="1">
                <a:cs typeface="Arial" charset="0"/>
              </a:rPr>
              <a:t>out.println</a:t>
            </a:r>
            <a:r>
              <a:rPr lang="en-US" sz="1800" i="1" dirty="0">
                <a:cs typeface="Arial" charset="0"/>
              </a:rPr>
              <a:t>(</a:t>
            </a:r>
            <a:r>
              <a:rPr lang="en-US" sz="1800" i="1" dirty="0" err="1">
                <a:cs typeface="Arial" charset="0"/>
              </a:rPr>
              <a:t>eval.toSummaryString</a:t>
            </a:r>
            <a:r>
              <a:rPr lang="en-US" sz="1800" i="1" dirty="0">
                <a:cs typeface="Arial" charset="0"/>
              </a:rPr>
              <a:t>(</a:t>
            </a:r>
            <a:r>
              <a:rPr lang="en-US" sz="1800" b="1" i="1" dirty="0">
                <a:cs typeface="Arial" charset="0"/>
              </a:rPr>
              <a:t>false));</a:t>
            </a:r>
          </a:p>
          <a:p>
            <a:pPr algn="l">
              <a:defRPr/>
            </a:pPr>
            <a:r>
              <a:rPr lang="en-US" sz="1800" dirty="0" err="1">
                <a:cs typeface="Arial" charset="0"/>
              </a:rPr>
              <a:t>System.</a:t>
            </a:r>
            <a:r>
              <a:rPr lang="en-US" sz="1800" i="1" dirty="0" err="1">
                <a:cs typeface="Arial" charset="0"/>
              </a:rPr>
              <a:t>out.println</a:t>
            </a:r>
            <a:r>
              <a:rPr lang="en-US" sz="1800" i="1" dirty="0">
                <a:cs typeface="Arial" charset="0"/>
              </a:rPr>
              <a:t>(</a:t>
            </a:r>
            <a:r>
              <a:rPr lang="en-US" sz="1800" i="1" dirty="0" err="1">
                <a:cs typeface="Arial" charset="0"/>
              </a:rPr>
              <a:t>eval.toClassDetailsString</a:t>
            </a:r>
            <a:r>
              <a:rPr lang="en-US" sz="1800" i="1" dirty="0">
                <a:cs typeface="Arial" charset="0"/>
              </a:rPr>
              <a:t>()) ;</a:t>
            </a:r>
          </a:p>
          <a:p>
            <a:pPr algn="l">
              <a:defRPr/>
            </a:pPr>
            <a:r>
              <a:rPr lang="en-US" sz="1800" dirty="0" err="1">
                <a:cs typeface="Arial" charset="0"/>
              </a:rPr>
              <a:t>System.</a:t>
            </a:r>
            <a:r>
              <a:rPr lang="en-US" sz="1800" i="1" dirty="0" err="1">
                <a:cs typeface="Arial" charset="0"/>
              </a:rPr>
              <a:t>out.println</a:t>
            </a:r>
            <a:r>
              <a:rPr lang="en-US" sz="1800" i="1" dirty="0">
                <a:cs typeface="Arial" charset="0"/>
              </a:rPr>
              <a:t>(</a:t>
            </a:r>
            <a:r>
              <a:rPr lang="en-US" sz="1800" i="1" dirty="0" err="1">
                <a:cs typeface="Arial" charset="0"/>
              </a:rPr>
              <a:t>eval.toMatrixString</a:t>
            </a:r>
            <a:r>
              <a:rPr lang="en-US" sz="1800" i="1" dirty="0">
                <a:cs typeface="Arial" charset="0"/>
              </a:rPr>
              <a:t>());</a:t>
            </a:r>
          </a:p>
          <a:p>
            <a:pPr algn="l">
              <a:defRPr/>
            </a:pPr>
            <a:r>
              <a:rPr lang="en-US" altLang="zh-TW" sz="1800" i="1" dirty="0">
                <a:cs typeface="Arial" charset="0"/>
              </a:rPr>
              <a:t>}</a:t>
            </a:r>
            <a:endParaRPr lang="en-US" altLang="zh-TW" sz="1800" dirty="0">
              <a:cs typeface="Arial" charset="0"/>
            </a:endParaRPr>
          </a:p>
        </p:txBody>
      </p:sp>
    </p:spTree>
    <p:extLst>
      <p:ext uri="{BB962C8B-B14F-4D97-AF65-F5344CB8AC3E}">
        <p14:creationId xmlns:p14="http://schemas.microsoft.com/office/powerpoint/2010/main" val="28322610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t>
            </a:r>
            <a:r>
              <a:rPr lang="en-US" b="1" dirty="0" smtClean="0"/>
              <a:t>C </a:t>
            </a:r>
            <a:r>
              <a:rPr lang="en-US" b="1" dirty="0"/>
              <a:t>– WEKA </a:t>
            </a:r>
            <a:r>
              <a:rPr lang="en-US" b="1" dirty="0" smtClean="0"/>
              <a:t>Integration with Java – Evaluation </a:t>
            </a:r>
            <a:endParaRPr lang="en-US" b="1" dirty="0"/>
          </a:p>
        </p:txBody>
      </p:sp>
      <p:sp>
        <p:nvSpPr>
          <p:cNvPr id="3" name="Content Placeholder 2"/>
          <p:cNvSpPr>
            <a:spLocks noGrp="1"/>
          </p:cNvSpPr>
          <p:nvPr>
            <p:ph idx="1"/>
          </p:nvPr>
        </p:nvSpPr>
        <p:spPr/>
        <p:txBody>
          <a:bodyPr/>
          <a:lstStyle/>
          <a:p>
            <a:r>
              <a:rPr lang="en-US" dirty="0" smtClean="0"/>
              <a:t>How to obtain the training dataset and the testing dataset?</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41</a:t>
            </a:fld>
            <a:endParaRPr lang="en-US"/>
          </a:p>
        </p:txBody>
      </p:sp>
      <p:sp>
        <p:nvSpPr>
          <p:cNvPr id="5" name="Text Box 4"/>
          <p:cNvSpPr txBox="1">
            <a:spLocks noChangeArrowheads="1"/>
          </p:cNvSpPr>
          <p:nvPr/>
        </p:nvSpPr>
        <p:spPr bwMode="auto">
          <a:xfrm>
            <a:off x="2243932" y="3124200"/>
            <a:ext cx="7704137" cy="2586038"/>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Random </a:t>
            </a:r>
            <a:r>
              <a:rPr lang="en-US" altLang="zh-TW" sz="1800" dirty="0" err="1">
                <a:cs typeface="Arial" charset="0"/>
              </a:rPr>
              <a:t>random</a:t>
            </a:r>
            <a:r>
              <a:rPr lang="en-US" altLang="zh-TW" sz="1800" dirty="0">
                <a:cs typeface="Arial" charset="0"/>
              </a:rPr>
              <a:t> = </a:t>
            </a:r>
            <a:r>
              <a:rPr lang="en-US" altLang="zh-TW" sz="1800" b="1" dirty="0">
                <a:cs typeface="Arial" charset="0"/>
              </a:rPr>
              <a:t>new</a:t>
            </a:r>
            <a:r>
              <a:rPr lang="en-US" altLang="zh-TW" sz="1800" dirty="0">
                <a:cs typeface="Arial" charset="0"/>
              </a:rPr>
              <a:t> Random(seed);</a:t>
            </a:r>
          </a:p>
          <a:p>
            <a:pPr algn="l">
              <a:defRPr/>
            </a:pPr>
            <a:r>
              <a:rPr lang="en-US" altLang="zh-TW" sz="1800" dirty="0" err="1">
                <a:cs typeface="Arial" charset="0"/>
              </a:rPr>
              <a:t>instances.randomize</a:t>
            </a:r>
            <a:r>
              <a:rPr lang="en-US" altLang="zh-TW" sz="1800" dirty="0">
                <a:cs typeface="Arial" charset="0"/>
              </a:rPr>
              <a:t>(random);</a:t>
            </a:r>
          </a:p>
          <a:p>
            <a:pPr algn="l">
              <a:defRPr/>
            </a:pPr>
            <a:r>
              <a:rPr lang="en-US" altLang="zh-TW" sz="1800" dirty="0" err="1">
                <a:cs typeface="Arial" charset="0"/>
              </a:rPr>
              <a:t>instances.stratify</a:t>
            </a:r>
            <a:r>
              <a:rPr lang="en-US" altLang="zh-TW" sz="1800" dirty="0">
                <a:cs typeface="Arial" charset="0"/>
              </a:rPr>
              <a:t>(N);</a:t>
            </a:r>
          </a:p>
          <a:p>
            <a:pPr algn="l">
              <a:defRPr/>
            </a:pPr>
            <a:endParaRPr lang="en-US" altLang="zh-TW" sz="1800" dirty="0">
              <a:cs typeface="Arial" charset="0"/>
            </a:endParaRPr>
          </a:p>
          <a:p>
            <a:pPr algn="l">
              <a:defRPr/>
            </a:pPr>
            <a:r>
              <a:rPr lang="en-US" altLang="zh-TW" sz="1800" dirty="0">
                <a:cs typeface="Arial" charset="0"/>
              </a:rPr>
              <a:t>for (</a:t>
            </a:r>
            <a:r>
              <a:rPr lang="en-US" altLang="zh-TW" sz="1800" dirty="0" err="1">
                <a:cs typeface="Arial" charset="0"/>
              </a:rPr>
              <a:t>int</a:t>
            </a:r>
            <a:r>
              <a:rPr lang="en-US" altLang="zh-TW" sz="1800" dirty="0">
                <a:cs typeface="Arial" charset="0"/>
              </a:rPr>
              <a:t> </a:t>
            </a:r>
            <a:r>
              <a:rPr lang="en-US" altLang="zh-TW" sz="1800" dirty="0" err="1">
                <a:cs typeface="Arial" charset="0"/>
              </a:rPr>
              <a:t>i</a:t>
            </a:r>
            <a:r>
              <a:rPr lang="en-US" altLang="zh-TW" sz="1800" dirty="0">
                <a:cs typeface="Arial" charset="0"/>
              </a:rPr>
              <a:t> = 0; </a:t>
            </a:r>
            <a:r>
              <a:rPr lang="en-US" altLang="zh-TW" sz="1800" dirty="0" err="1">
                <a:cs typeface="Arial" charset="0"/>
              </a:rPr>
              <a:t>i</a:t>
            </a:r>
            <a:r>
              <a:rPr lang="en-US" altLang="zh-TW" sz="1800" dirty="0">
                <a:cs typeface="Arial" charset="0"/>
              </a:rPr>
              <a:t> &lt; N; </a:t>
            </a:r>
            <a:r>
              <a:rPr lang="en-US" altLang="zh-TW" sz="1800" dirty="0" err="1">
                <a:cs typeface="Arial" charset="0"/>
              </a:rPr>
              <a:t>i</a:t>
            </a:r>
            <a:r>
              <a:rPr lang="en-US" altLang="zh-TW" sz="1800" dirty="0">
                <a:cs typeface="Arial" charset="0"/>
              </a:rPr>
              <a:t>++)</a:t>
            </a:r>
          </a:p>
          <a:p>
            <a:pPr algn="l">
              <a:defRPr/>
            </a:pPr>
            <a:r>
              <a:rPr lang="en-US" altLang="zh-TW" sz="1800" dirty="0">
                <a:cs typeface="Arial" charset="0"/>
              </a:rPr>
              <a:t>{</a:t>
            </a:r>
          </a:p>
          <a:p>
            <a:pPr algn="l">
              <a:defRPr/>
            </a:pPr>
            <a:r>
              <a:rPr lang="en-US" altLang="zh-TW" sz="1800" dirty="0">
                <a:cs typeface="Arial" charset="0"/>
              </a:rPr>
              <a:t>	Instances train = </a:t>
            </a:r>
            <a:r>
              <a:rPr lang="en-US" altLang="zh-TW" sz="1800" dirty="0" err="1">
                <a:cs typeface="Arial" charset="0"/>
              </a:rPr>
              <a:t>instances.trainCV</a:t>
            </a:r>
            <a:r>
              <a:rPr lang="en-US" altLang="zh-TW" sz="1800" dirty="0">
                <a:cs typeface="Arial" charset="0"/>
              </a:rPr>
              <a:t>(N, </a:t>
            </a:r>
            <a:r>
              <a:rPr lang="en-US" altLang="zh-TW" sz="1800" dirty="0" err="1">
                <a:cs typeface="Arial" charset="0"/>
              </a:rPr>
              <a:t>i</a:t>
            </a:r>
            <a:r>
              <a:rPr lang="en-US" altLang="zh-TW" sz="1800" dirty="0">
                <a:cs typeface="Arial" charset="0"/>
              </a:rPr>
              <a:t> , random);</a:t>
            </a:r>
          </a:p>
          <a:p>
            <a:pPr algn="l">
              <a:defRPr/>
            </a:pPr>
            <a:r>
              <a:rPr lang="en-US" altLang="zh-TW" sz="1800" dirty="0">
                <a:cs typeface="Arial" charset="0"/>
              </a:rPr>
              <a:t>	Instances test = </a:t>
            </a:r>
            <a:r>
              <a:rPr lang="en-US" altLang="zh-TW" sz="1800" dirty="0" err="1">
                <a:cs typeface="Arial" charset="0"/>
              </a:rPr>
              <a:t>instances.testCV</a:t>
            </a:r>
            <a:r>
              <a:rPr lang="en-US" altLang="zh-TW" sz="1800" dirty="0">
                <a:cs typeface="Arial" charset="0"/>
              </a:rPr>
              <a:t>(N, </a:t>
            </a:r>
            <a:r>
              <a:rPr lang="en-US" altLang="zh-TW" sz="1800" dirty="0" err="1">
                <a:cs typeface="Arial" charset="0"/>
              </a:rPr>
              <a:t>i</a:t>
            </a:r>
            <a:r>
              <a:rPr lang="en-US" altLang="zh-TW" sz="1800" dirty="0">
                <a:cs typeface="Arial" charset="0"/>
              </a:rPr>
              <a:t> , random);</a:t>
            </a:r>
          </a:p>
          <a:p>
            <a:pPr algn="l">
              <a:defRPr/>
            </a:pPr>
            <a:r>
              <a:rPr lang="en-US" altLang="zh-TW" sz="1800" dirty="0">
                <a:cs typeface="Arial" charset="0"/>
              </a:rPr>
              <a:t>}</a:t>
            </a:r>
          </a:p>
        </p:txBody>
      </p:sp>
    </p:spTree>
    <p:extLst>
      <p:ext uri="{BB962C8B-B14F-4D97-AF65-F5344CB8AC3E}">
        <p14:creationId xmlns:p14="http://schemas.microsoft.com/office/powerpoint/2010/main" val="18811804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BIG DATA MINING TOOLS: MAHOUT AND MLLIB</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42</a:t>
            </a:fld>
            <a:endParaRPr lang="en-US"/>
          </a:p>
        </p:txBody>
      </p:sp>
    </p:spTree>
    <p:extLst>
      <p:ext uri="{BB962C8B-B14F-4D97-AF65-F5344CB8AC3E}">
        <p14:creationId xmlns:p14="http://schemas.microsoft.com/office/powerpoint/2010/main" val="39618157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Mahout</a:t>
            </a:r>
            <a:endParaRPr lang="en-US" b="1" dirty="0"/>
          </a:p>
        </p:txBody>
      </p:sp>
      <p:sp>
        <p:nvSpPr>
          <p:cNvPr id="3" name="Content Placeholder 2"/>
          <p:cNvSpPr>
            <a:spLocks noGrp="1"/>
          </p:cNvSpPr>
          <p:nvPr>
            <p:ph idx="1"/>
          </p:nvPr>
        </p:nvSpPr>
        <p:spPr/>
        <p:txBody>
          <a:bodyPr>
            <a:normAutofit/>
          </a:bodyPr>
          <a:lstStyle/>
          <a:p>
            <a:r>
              <a:rPr lang="en-US" dirty="0" smtClean="0"/>
              <a:t>While WEKA can be run in Big Data environments, Mahout and Spark are more commonly used for Big Data applications:</a:t>
            </a:r>
          </a:p>
          <a:p>
            <a:pPr lvl="1"/>
            <a:endParaRPr lang="en-US" dirty="0" smtClean="0"/>
          </a:p>
          <a:p>
            <a:r>
              <a:rPr lang="en-US" dirty="0" smtClean="0"/>
              <a:t>Mahout is a scalable data mining engine on Hadoop (and other clusters).</a:t>
            </a:r>
          </a:p>
          <a:p>
            <a:pPr lvl="1"/>
            <a:r>
              <a:rPr lang="en-US" dirty="0" smtClean="0"/>
              <a:t>“Weka on Hadoop Cluster”.</a:t>
            </a:r>
          </a:p>
          <a:p>
            <a:r>
              <a:rPr lang="en-US" dirty="0" smtClean="0"/>
              <a:t>Steps:</a:t>
            </a:r>
          </a:p>
          <a:p>
            <a:pPr lvl="1"/>
            <a:r>
              <a:rPr lang="en-US" dirty="0" smtClean="0"/>
              <a:t>1) Prepare the input data on HDFS.</a:t>
            </a:r>
          </a:p>
          <a:p>
            <a:pPr lvl="1"/>
            <a:r>
              <a:rPr lang="en-US" dirty="0" smtClean="0"/>
              <a:t>2) Run a data mining algorithm using Mahout on the master node.</a:t>
            </a:r>
          </a:p>
          <a:p>
            <a:endParaRPr lang="en-US" dirty="0" smtClean="0"/>
          </a:p>
          <a:p>
            <a:endParaRPr lang="en-US" dirty="0"/>
          </a:p>
        </p:txBody>
      </p:sp>
      <p:sp>
        <p:nvSpPr>
          <p:cNvPr id="4" name="Slide Number Placeholder 3"/>
          <p:cNvSpPr>
            <a:spLocks noGrp="1"/>
          </p:cNvSpPr>
          <p:nvPr>
            <p:ph type="sldNum" sz="quarter" idx="12"/>
          </p:nvPr>
        </p:nvSpPr>
        <p:spPr/>
        <p:txBody>
          <a:bodyPr/>
          <a:lstStyle/>
          <a:p>
            <a:fld id="{0C913308-F349-4B6D-A68A-DD1791B4A57B}" type="slidenum">
              <a:rPr lang="zh-CN" altLang="en-US" smtClean="0"/>
              <a:pPr/>
              <a:t>43</a:t>
            </a:fld>
            <a:endParaRPr lang="zh-CN" altLang="en-US"/>
          </a:p>
        </p:txBody>
      </p:sp>
    </p:spTree>
    <p:extLst>
      <p:ext uri="{BB962C8B-B14F-4D97-AF65-F5344CB8AC3E}">
        <p14:creationId xmlns:p14="http://schemas.microsoft.com/office/powerpoint/2010/main" val="18074627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Spark Components – </a:t>
            </a:r>
            <a:r>
              <a:rPr lang="en-US" b="1" dirty="0" err="1" smtClean="0"/>
              <a:t>MLlib</a:t>
            </a:r>
            <a:r>
              <a:rPr lang="en-US" b="1" dirty="0" smtClean="0"/>
              <a:t> </a:t>
            </a:r>
            <a:endParaRPr lang="en-US" b="1" dirty="0"/>
          </a:p>
        </p:txBody>
      </p:sp>
      <p:sp>
        <p:nvSpPr>
          <p:cNvPr id="3" name="Content Placeholder 2"/>
          <p:cNvSpPr>
            <a:spLocks noGrp="1"/>
          </p:cNvSpPr>
          <p:nvPr>
            <p:ph idx="1"/>
          </p:nvPr>
        </p:nvSpPr>
        <p:spPr/>
        <p:txBody>
          <a:bodyPr>
            <a:normAutofit/>
          </a:bodyPr>
          <a:lstStyle/>
          <a:p>
            <a:r>
              <a:rPr lang="en-US" dirty="0" smtClean="0"/>
              <a:t>Spark, typically installed on Hadoop, contains a distributed machine learning framework called </a:t>
            </a:r>
            <a:r>
              <a:rPr lang="en-US" dirty="0" err="1" smtClean="0"/>
              <a:t>MLlib</a:t>
            </a:r>
            <a:r>
              <a:rPr lang="en-US" dirty="0" smtClean="0"/>
              <a:t> </a:t>
            </a:r>
            <a:r>
              <a:rPr lang="en-US" dirty="0"/>
              <a:t>(Machine Learning </a:t>
            </a:r>
            <a:r>
              <a:rPr lang="en-US" dirty="0" smtClean="0"/>
              <a:t>Library).</a:t>
            </a:r>
          </a:p>
          <a:p>
            <a:pPr marL="342900" lvl="1" indent="0">
              <a:buNone/>
            </a:pPr>
            <a:endParaRPr lang="en-US" dirty="0"/>
          </a:p>
          <a:p>
            <a:r>
              <a:rPr lang="en-US" dirty="0" smtClean="0"/>
              <a:t>Spark </a:t>
            </a:r>
            <a:r>
              <a:rPr lang="en-US" dirty="0" err="1"/>
              <a:t>MLlib</a:t>
            </a:r>
            <a:r>
              <a:rPr lang="en-US" dirty="0"/>
              <a:t> is nine times as fast as the Hadoop disk-based version of </a:t>
            </a:r>
            <a:r>
              <a:rPr lang="en-US" b="1" dirty="0"/>
              <a:t>Apache Mahout</a:t>
            </a:r>
            <a:r>
              <a:rPr lang="en-US" dirty="0"/>
              <a:t> (before Mahout gained a Spark interface</a:t>
            </a:r>
            <a:r>
              <a:rPr lang="en-US" dirty="0" smtClean="0"/>
              <a:t>).</a:t>
            </a:r>
          </a:p>
          <a:p>
            <a:pPr lvl="1"/>
            <a:endParaRPr lang="en-US" dirty="0"/>
          </a:p>
          <a:p>
            <a:r>
              <a:rPr lang="en-US" dirty="0" smtClean="0"/>
              <a:t>Spark </a:t>
            </a:r>
            <a:r>
              <a:rPr lang="en-US" dirty="0" err="1" smtClean="0"/>
              <a:t>MLlib</a:t>
            </a:r>
            <a:r>
              <a:rPr lang="en-US" dirty="0" smtClean="0"/>
              <a:t> provides a variety of </a:t>
            </a:r>
            <a:r>
              <a:rPr lang="en-US" dirty="0"/>
              <a:t>classic machine </a:t>
            </a:r>
            <a:r>
              <a:rPr lang="en-US" dirty="0" smtClean="0"/>
              <a:t>learning algorithms.</a:t>
            </a:r>
            <a:endParaRPr lang="en-US" dirty="0"/>
          </a:p>
          <a:p>
            <a:endParaRPr lang="en-US" dirty="0"/>
          </a:p>
        </p:txBody>
      </p:sp>
      <p:sp>
        <p:nvSpPr>
          <p:cNvPr id="4" name="Slide Number Placeholder 3"/>
          <p:cNvSpPr>
            <a:spLocks noGrp="1"/>
          </p:cNvSpPr>
          <p:nvPr>
            <p:ph type="sldNum" sz="quarter" idx="12"/>
          </p:nvPr>
        </p:nvSpPr>
        <p:spPr/>
        <p:txBody>
          <a:bodyPr/>
          <a:lstStyle/>
          <a:p>
            <a:fld id="{84077164-4E94-45A3-8EDF-E58C74D8CCD7}" type="slidenum">
              <a:rPr lang="en-US" smtClean="0"/>
              <a:t>44</a:t>
            </a:fld>
            <a:endParaRPr lang="en-US"/>
          </a:p>
        </p:txBody>
      </p:sp>
    </p:spTree>
    <p:extLst>
      <p:ext uri="{BB962C8B-B14F-4D97-AF65-F5344CB8AC3E}">
        <p14:creationId xmlns:p14="http://schemas.microsoft.com/office/powerpoint/2010/main" val="3718600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3230003466"/>
              </p:ext>
            </p:extLst>
          </p:nvPr>
        </p:nvGraphicFramePr>
        <p:xfrm>
          <a:off x="838200" y="1640448"/>
          <a:ext cx="10515601" cy="4785360"/>
        </p:xfrm>
        <a:graphic>
          <a:graphicData uri="http://schemas.openxmlformats.org/drawingml/2006/table">
            <a:tbl>
              <a:tblPr firstRow="1" bandRow="1">
                <a:tableStyleId>{5940675A-B579-460E-94D1-54222C63F5DA}</a:tableStyleId>
              </a:tblPr>
              <a:tblGrid>
                <a:gridCol w="1915391">
                  <a:extLst>
                    <a:ext uri="{9D8B030D-6E8A-4147-A177-3AD203B41FA5}">
                      <a16:colId xmlns:a16="http://schemas.microsoft.com/office/drawing/2014/main" xmlns="" val="20000"/>
                    </a:ext>
                  </a:extLst>
                </a:gridCol>
                <a:gridCol w="4300105">
                  <a:extLst>
                    <a:ext uri="{9D8B030D-6E8A-4147-A177-3AD203B41FA5}">
                      <a16:colId xmlns:a16="http://schemas.microsoft.com/office/drawing/2014/main" xmlns="" val="20001"/>
                    </a:ext>
                  </a:extLst>
                </a:gridCol>
                <a:gridCol w="4300105">
                  <a:extLst>
                    <a:ext uri="{9D8B030D-6E8A-4147-A177-3AD203B41FA5}">
                      <a16:colId xmlns:a16="http://schemas.microsoft.com/office/drawing/2014/main" xmlns="" val="20002"/>
                    </a:ext>
                  </a:extLst>
                </a:gridCol>
              </a:tblGrid>
              <a:tr h="269328">
                <a:tc>
                  <a:txBody>
                    <a:bodyPr/>
                    <a:lstStyle/>
                    <a:p>
                      <a:endParaRPr lang="en-US" dirty="0"/>
                    </a:p>
                  </a:txBody>
                  <a:tcPr/>
                </a:tc>
                <a:tc>
                  <a:txBody>
                    <a:bodyPr/>
                    <a:lstStyle/>
                    <a:p>
                      <a:pPr algn="ctr"/>
                      <a:r>
                        <a:rPr lang="en-US" sz="2000" b="1" dirty="0" smtClean="0"/>
                        <a:t>Mahout</a:t>
                      </a:r>
                      <a:endParaRPr lang="en-US" sz="2000" b="1" dirty="0"/>
                    </a:p>
                  </a:txBody>
                  <a:tcPr/>
                </a:tc>
                <a:tc>
                  <a:txBody>
                    <a:bodyPr/>
                    <a:lstStyle/>
                    <a:p>
                      <a:pPr algn="ctr"/>
                      <a:r>
                        <a:rPr lang="en-US" sz="2000" b="1" dirty="0" err="1" smtClean="0"/>
                        <a:t>MLlib</a:t>
                      </a:r>
                      <a:endParaRPr lang="en-US" sz="2000" b="1" dirty="0"/>
                    </a:p>
                  </a:txBody>
                  <a:tcPr/>
                </a:tc>
                <a:extLst>
                  <a:ext uri="{0D108BD9-81ED-4DB2-BD59-A6C34878D82A}">
                    <a16:rowId xmlns:a16="http://schemas.microsoft.com/office/drawing/2014/main" xmlns="" val="10000"/>
                  </a:ext>
                </a:extLst>
              </a:tr>
              <a:tr h="412490">
                <a:tc>
                  <a:txBody>
                    <a:bodyPr/>
                    <a:lstStyle/>
                    <a:p>
                      <a:r>
                        <a:rPr lang="en-US" sz="1800" b="1" dirty="0" smtClean="0"/>
                        <a:t>Regression</a:t>
                      </a:r>
                      <a:endParaRPr lang="en-US" sz="1800" b="1" dirty="0"/>
                    </a:p>
                  </a:txBody>
                  <a:tcPr/>
                </a:tc>
                <a:tc>
                  <a:txBody>
                    <a:bodyPr/>
                    <a:lstStyle/>
                    <a:p>
                      <a:r>
                        <a:rPr lang="en-US" dirty="0" smtClean="0"/>
                        <a:t>N/A</a:t>
                      </a:r>
                      <a:endParaRPr lang="en-US" dirty="0"/>
                    </a:p>
                  </a:txBody>
                  <a:tcPr/>
                </a:tc>
                <a:tc>
                  <a:txBody>
                    <a:bodyPr/>
                    <a:lstStyle/>
                    <a:p>
                      <a:r>
                        <a:rPr lang="en-US" b="1" dirty="0" smtClean="0"/>
                        <a:t>Linear Regression</a:t>
                      </a:r>
                      <a:r>
                        <a:rPr lang="en-US" dirty="0" smtClean="0"/>
                        <a:t>, </a:t>
                      </a:r>
                      <a:r>
                        <a:rPr lang="en-US" b="1" dirty="0" smtClean="0"/>
                        <a:t>Isotonic Regression</a:t>
                      </a:r>
                      <a:r>
                        <a:rPr lang="en-US" dirty="0" smtClean="0"/>
                        <a:t>, </a:t>
                      </a:r>
                      <a:r>
                        <a:rPr lang="en-US" b="1" dirty="0" smtClean="0"/>
                        <a:t>Survival Analysis</a:t>
                      </a:r>
                      <a:endParaRPr lang="en-US" b="1" dirty="0"/>
                    </a:p>
                  </a:txBody>
                  <a:tcPr/>
                </a:tc>
                <a:extLst>
                  <a:ext uri="{0D108BD9-81ED-4DB2-BD59-A6C34878D82A}">
                    <a16:rowId xmlns:a16="http://schemas.microsoft.com/office/drawing/2014/main" xmlns="" val="10001"/>
                  </a:ext>
                </a:extLst>
              </a:tr>
              <a:tr h="831506">
                <a:tc>
                  <a:txBody>
                    <a:bodyPr/>
                    <a:lstStyle/>
                    <a:p>
                      <a:r>
                        <a:rPr lang="en-US" sz="1800" b="1" dirty="0" smtClean="0"/>
                        <a:t>Classification</a:t>
                      </a:r>
                      <a:endParaRPr lang="en-US" sz="1800" b="1" dirty="0"/>
                    </a:p>
                  </a:txBody>
                  <a:tcPr/>
                </a:tc>
                <a:tc>
                  <a:txBody>
                    <a:bodyPr/>
                    <a:lstStyle/>
                    <a:p>
                      <a:r>
                        <a:rPr lang="en-US" dirty="0" smtClean="0"/>
                        <a:t>Logistic Regression,</a:t>
                      </a:r>
                      <a:r>
                        <a:rPr lang="en-US" baseline="0" dirty="0" smtClean="0"/>
                        <a:t> </a:t>
                      </a:r>
                      <a:r>
                        <a:rPr lang="en-US" dirty="0" smtClean="0"/>
                        <a:t>Naïve Bayes, Random Forest, </a:t>
                      </a:r>
                      <a:r>
                        <a:rPr lang="en-US" b="1" dirty="0" smtClean="0"/>
                        <a:t>Hidden</a:t>
                      </a:r>
                      <a:r>
                        <a:rPr lang="en-US" b="1" baseline="0" dirty="0" smtClean="0"/>
                        <a:t> Markov Models</a:t>
                      </a:r>
                      <a:r>
                        <a:rPr lang="en-US" baseline="0" dirty="0" smtClean="0"/>
                        <a:t>, Multilayer Perceptron</a:t>
                      </a:r>
                      <a:endParaRPr lang="en-US" dirty="0"/>
                    </a:p>
                  </a:txBody>
                  <a:tcPr/>
                </a:tc>
                <a:tc>
                  <a:txBody>
                    <a:bodyPr/>
                    <a:lstStyle/>
                    <a:p>
                      <a:r>
                        <a:rPr lang="en-US" dirty="0" smtClean="0"/>
                        <a:t>Logistic Regression, Naïve</a:t>
                      </a:r>
                      <a:r>
                        <a:rPr lang="en-US" baseline="0" dirty="0" smtClean="0"/>
                        <a:t> Bayes,</a:t>
                      </a:r>
                      <a:r>
                        <a:rPr lang="en-US" dirty="0" smtClean="0"/>
                        <a:t> </a:t>
                      </a:r>
                      <a:r>
                        <a:rPr lang="en-US" b="1" dirty="0" smtClean="0"/>
                        <a:t>linear Support Vector Machine</a:t>
                      </a:r>
                      <a:r>
                        <a:rPr lang="en-US" dirty="0" smtClean="0"/>
                        <a:t>, </a:t>
                      </a:r>
                      <a:r>
                        <a:rPr lang="en-US" b="1" dirty="0" smtClean="0"/>
                        <a:t>Decision</a:t>
                      </a:r>
                      <a:r>
                        <a:rPr lang="en-US" b="1" baseline="0" dirty="0" smtClean="0"/>
                        <a:t> Tree</a:t>
                      </a:r>
                      <a:r>
                        <a:rPr lang="en-US" baseline="0" dirty="0" smtClean="0"/>
                        <a:t>, Random Forest, Multilayer Perceptron</a:t>
                      </a:r>
                      <a:endParaRPr lang="en-US" dirty="0"/>
                    </a:p>
                  </a:txBody>
                  <a:tcPr/>
                </a:tc>
                <a:extLst>
                  <a:ext uri="{0D108BD9-81ED-4DB2-BD59-A6C34878D82A}">
                    <a16:rowId xmlns:a16="http://schemas.microsoft.com/office/drawing/2014/main" xmlns="" val="10002"/>
                  </a:ext>
                </a:extLst>
              </a:tr>
              <a:tr h="311960">
                <a:tc>
                  <a:txBody>
                    <a:bodyPr/>
                    <a:lstStyle/>
                    <a:p>
                      <a:r>
                        <a:rPr lang="en-US" sz="1800" b="1" dirty="0" smtClean="0"/>
                        <a:t>Clustering</a:t>
                      </a:r>
                      <a:endParaRPr lang="en-US" sz="1800" b="1" dirty="0"/>
                    </a:p>
                  </a:txBody>
                  <a:tcPr/>
                </a:tc>
                <a:tc>
                  <a:txBody>
                    <a:bodyPr/>
                    <a:lstStyle/>
                    <a:p>
                      <a:r>
                        <a:rPr lang="en-US" dirty="0" smtClean="0"/>
                        <a:t>K-Means, </a:t>
                      </a:r>
                      <a:r>
                        <a:rPr lang="en-US" b="0" dirty="0" smtClean="0"/>
                        <a:t>Spectral Clustering</a:t>
                      </a:r>
                      <a:endParaRPr lang="en-US" b="0" dirty="0"/>
                    </a:p>
                  </a:txBody>
                  <a:tcPr/>
                </a:tc>
                <a:tc>
                  <a:txBody>
                    <a:bodyPr/>
                    <a:lstStyle/>
                    <a:p>
                      <a:r>
                        <a:rPr lang="en-US" dirty="0" smtClean="0"/>
                        <a:t>K-Means, Spectral</a:t>
                      </a:r>
                      <a:r>
                        <a:rPr lang="en-US" baseline="0" dirty="0" smtClean="0"/>
                        <a:t> Clustering, </a:t>
                      </a:r>
                      <a:r>
                        <a:rPr lang="en-US" b="1" dirty="0" smtClean="0"/>
                        <a:t>Gaussian Mixtures</a:t>
                      </a:r>
                      <a:endParaRPr lang="en-US" b="1" dirty="0"/>
                    </a:p>
                  </a:txBody>
                  <a:tcPr/>
                </a:tc>
                <a:extLst>
                  <a:ext uri="{0D108BD9-81ED-4DB2-BD59-A6C34878D82A}">
                    <a16:rowId xmlns:a16="http://schemas.microsoft.com/office/drawing/2014/main" xmlns="" val="10003"/>
                  </a:ext>
                </a:extLst>
              </a:tr>
              <a:tr h="693884">
                <a:tc>
                  <a:txBody>
                    <a:bodyPr/>
                    <a:lstStyle/>
                    <a:p>
                      <a:r>
                        <a:rPr lang="en-US" sz="1800" b="1" dirty="0" smtClean="0"/>
                        <a:t>Dimension Reduction</a:t>
                      </a:r>
                      <a:endParaRPr lang="en-US" sz="1800" b="1" dirty="0"/>
                    </a:p>
                  </a:txBody>
                  <a:tcPr/>
                </a:tc>
                <a:tc>
                  <a:txBody>
                    <a:bodyPr/>
                    <a:lstStyle/>
                    <a:p>
                      <a:r>
                        <a:rPr lang="en-US" dirty="0" smtClean="0"/>
                        <a:t>Singular</a:t>
                      </a:r>
                      <a:r>
                        <a:rPr lang="en-US" baseline="0" dirty="0" smtClean="0"/>
                        <a:t> Value Decomposition, Principal Component Analysis, QR Decomposition</a:t>
                      </a:r>
                      <a:endParaRPr lang="en-US" dirty="0"/>
                    </a:p>
                  </a:txBody>
                  <a:tcPr/>
                </a:tc>
                <a:tc>
                  <a:txBody>
                    <a:bodyPr/>
                    <a:lstStyle/>
                    <a:p>
                      <a:r>
                        <a:rPr lang="en-US" dirty="0" smtClean="0"/>
                        <a:t>Singular Value Decomposition, Principal Component Analysis, QR Decomposition,</a:t>
                      </a:r>
                      <a:r>
                        <a:rPr lang="en-US" baseline="0" dirty="0" smtClean="0"/>
                        <a:t> </a:t>
                      </a:r>
                      <a:r>
                        <a:rPr lang="en-US" b="1" baseline="0" dirty="0" smtClean="0"/>
                        <a:t>Elastic Net</a:t>
                      </a:r>
                      <a:endParaRPr lang="en-US" b="1" dirty="0"/>
                    </a:p>
                  </a:txBody>
                  <a:tcPr/>
                </a:tc>
                <a:extLst>
                  <a:ext uri="{0D108BD9-81ED-4DB2-BD59-A6C34878D82A}">
                    <a16:rowId xmlns:a16="http://schemas.microsoft.com/office/drawing/2014/main" xmlns="" val="10004"/>
                  </a:ext>
                </a:extLst>
              </a:tr>
              <a:tr h="130977">
                <a:tc>
                  <a:txBody>
                    <a:bodyPr/>
                    <a:lstStyle/>
                    <a:p>
                      <a:r>
                        <a:rPr lang="en-US" sz="1800" b="1" dirty="0" smtClean="0"/>
                        <a:t>Text</a:t>
                      </a:r>
                      <a:r>
                        <a:rPr lang="en-US" sz="1800" b="1" baseline="0" dirty="0" smtClean="0"/>
                        <a:t> Mining</a:t>
                      </a:r>
                      <a:endParaRPr lang="en-US" sz="1800" b="1" dirty="0"/>
                    </a:p>
                  </a:txBody>
                  <a:tcPr/>
                </a:tc>
                <a:tc>
                  <a:txBody>
                    <a:bodyPr/>
                    <a:lstStyle/>
                    <a:p>
                      <a:r>
                        <a:rPr lang="en-US" dirty="0" smtClean="0"/>
                        <a:t>Latent </a:t>
                      </a:r>
                      <a:r>
                        <a:rPr lang="en-US" dirty="0" err="1" smtClean="0"/>
                        <a:t>Dirichlet</a:t>
                      </a:r>
                      <a:r>
                        <a:rPr lang="en-US" dirty="0" smtClean="0"/>
                        <a:t> Allocation, TF-IDF,</a:t>
                      </a:r>
                      <a:r>
                        <a:rPr lang="en-US" baseline="0" dirty="0" smtClean="0"/>
                        <a:t> </a:t>
                      </a:r>
                      <a:r>
                        <a:rPr lang="en-US" b="1" baseline="0" dirty="0" smtClean="0"/>
                        <a:t>Collocations</a:t>
                      </a:r>
                      <a:endParaRPr lang="en-US" b="1" dirty="0"/>
                    </a:p>
                  </a:txBody>
                  <a:tcPr/>
                </a:tc>
                <a:tc>
                  <a:txBody>
                    <a:bodyPr/>
                    <a:lstStyle/>
                    <a:p>
                      <a:r>
                        <a:rPr lang="en-US" dirty="0" smtClean="0"/>
                        <a:t>Latent </a:t>
                      </a:r>
                      <a:r>
                        <a:rPr lang="en-US" dirty="0" err="1" smtClean="0"/>
                        <a:t>Dirichlet</a:t>
                      </a:r>
                      <a:r>
                        <a:rPr lang="en-US" baseline="0" dirty="0" smtClean="0"/>
                        <a:t> Allocation, TF-IDF, </a:t>
                      </a:r>
                      <a:r>
                        <a:rPr lang="en-US" b="1" baseline="0" dirty="0" smtClean="0"/>
                        <a:t>Word2Vec</a:t>
                      </a:r>
                      <a:r>
                        <a:rPr lang="en-US" baseline="0" dirty="0" smtClean="0"/>
                        <a:t>, </a:t>
                      </a:r>
                      <a:r>
                        <a:rPr lang="en-US" b="1" baseline="0" dirty="0" smtClean="0"/>
                        <a:t>Tokenization</a:t>
                      </a:r>
                      <a:endParaRPr lang="en-US" b="1" dirty="0"/>
                    </a:p>
                  </a:txBody>
                  <a:tcPr/>
                </a:tc>
                <a:extLst>
                  <a:ext uri="{0D108BD9-81ED-4DB2-BD59-A6C34878D82A}">
                    <a16:rowId xmlns:a16="http://schemas.microsoft.com/office/drawing/2014/main" xmlns="" val="10005"/>
                  </a:ext>
                </a:extLst>
              </a:tr>
              <a:tr h="0">
                <a:tc>
                  <a:txBody>
                    <a:bodyPr/>
                    <a:lstStyle/>
                    <a:p>
                      <a:r>
                        <a:rPr lang="en-US" sz="1800" b="1" dirty="0" smtClean="0"/>
                        <a:t>Recommendation</a:t>
                      </a:r>
                      <a:endParaRPr lang="en-US" sz="1800" b="1" dirty="0"/>
                    </a:p>
                  </a:txBody>
                  <a:tcPr/>
                </a:tc>
                <a:tc>
                  <a:txBody>
                    <a:bodyPr/>
                    <a:lstStyle/>
                    <a:p>
                      <a:r>
                        <a:rPr lang="en-US" dirty="0" smtClean="0"/>
                        <a:t>Alternating Least Squares</a:t>
                      </a:r>
                      <a:endParaRPr lang="en-US" dirty="0"/>
                    </a:p>
                  </a:txBody>
                  <a:tcPr/>
                </a:tc>
                <a:tc>
                  <a:txBody>
                    <a:bodyPr/>
                    <a:lstStyle/>
                    <a:p>
                      <a:r>
                        <a:rPr lang="en-US" dirty="0" smtClean="0"/>
                        <a:t>Alternating Least Squares, </a:t>
                      </a:r>
                      <a:r>
                        <a:rPr lang="en-US" b="1" dirty="0" smtClean="0"/>
                        <a:t>Association Rule Mining</a:t>
                      </a:r>
                      <a:r>
                        <a:rPr lang="en-US" dirty="0" smtClean="0"/>
                        <a:t>, </a:t>
                      </a:r>
                      <a:r>
                        <a:rPr lang="en-US" b="1" dirty="0" smtClean="0"/>
                        <a:t>FP-Growth</a:t>
                      </a:r>
                      <a:endParaRPr lang="en-US" b="1" dirty="0"/>
                    </a:p>
                  </a:txBody>
                  <a:tcPr/>
                </a:tc>
                <a:extLst>
                  <a:ext uri="{0D108BD9-81ED-4DB2-BD59-A6C34878D82A}">
                    <a16:rowId xmlns:a16="http://schemas.microsoft.com/office/drawing/2014/main" xmlns="" val="10006"/>
                  </a:ext>
                </a:extLst>
              </a:tr>
            </a:tbl>
          </a:graphicData>
        </a:graphic>
      </p:graphicFrame>
      <p:sp>
        <p:nvSpPr>
          <p:cNvPr id="2" name="Title 1"/>
          <p:cNvSpPr>
            <a:spLocks noGrp="1"/>
          </p:cNvSpPr>
          <p:nvPr>
            <p:ph type="title"/>
          </p:nvPr>
        </p:nvSpPr>
        <p:spPr/>
        <p:txBody>
          <a:bodyPr/>
          <a:lstStyle/>
          <a:p>
            <a:r>
              <a:rPr lang="en-US" b="1" dirty="0" smtClean="0"/>
              <a:t>Mahout vs </a:t>
            </a:r>
            <a:r>
              <a:rPr lang="en-US" b="1" dirty="0" err="1" smtClean="0"/>
              <a:t>MLlib</a:t>
            </a:r>
            <a:r>
              <a:rPr lang="en-US" b="1" dirty="0" smtClean="0"/>
              <a:t>: Major Algorithm Coverage</a:t>
            </a:r>
            <a:endParaRPr lang="en-US" b="1" dirty="0"/>
          </a:p>
        </p:txBody>
      </p:sp>
      <p:sp>
        <p:nvSpPr>
          <p:cNvPr id="4" name="Slide Number Placeholder 3"/>
          <p:cNvSpPr>
            <a:spLocks noGrp="1"/>
          </p:cNvSpPr>
          <p:nvPr>
            <p:ph type="sldNum" sz="quarter" idx="12"/>
          </p:nvPr>
        </p:nvSpPr>
        <p:spPr/>
        <p:txBody>
          <a:bodyPr/>
          <a:lstStyle/>
          <a:p>
            <a:fld id="{752CC240-701A-42FE-B8E5-BC89EBD048C8}" type="slidenum">
              <a:rPr lang="en-US" smtClean="0"/>
              <a:t>45</a:t>
            </a:fld>
            <a:endParaRPr lang="en-US"/>
          </a:p>
        </p:txBody>
      </p:sp>
    </p:spTree>
    <p:extLst>
      <p:ext uri="{BB962C8B-B14F-4D97-AF65-F5344CB8AC3E}">
        <p14:creationId xmlns:p14="http://schemas.microsoft.com/office/powerpoint/2010/main" val="13667728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309158300"/>
              </p:ext>
            </p:extLst>
          </p:nvPr>
        </p:nvGraphicFramePr>
        <p:xfrm>
          <a:off x="838200" y="1327006"/>
          <a:ext cx="10515600" cy="4541520"/>
        </p:xfrm>
        <a:graphic>
          <a:graphicData uri="http://schemas.openxmlformats.org/drawingml/2006/table">
            <a:tbl>
              <a:tblPr firstRow="1" bandRow="1">
                <a:tableStyleId>{5940675A-B579-460E-94D1-54222C63F5DA}</a:tableStyleId>
              </a:tblPr>
              <a:tblGrid>
                <a:gridCol w="1717964">
                  <a:extLst>
                    <a:ext uri="{9D8B030D-6E8A-4147-A177-3AD203B41FA5}">
                      <a16:colId xmlns:a16="http://schemas.microsoft.com/office/drawing/2014/main" xmlns="" val="20000"/>
                    </a:ext>
                  </a:extLst>
                </a:gridCol>
                <a:gridCol w="4170218">
                  <a:extLst>
                    <a:ext uri="{9D8B030D-6E8A-4147-A177-3AD203B41FA5}">
                      <a16:colId xmlns:a16="http://schemas.microsoft.com/office/drawing/2014/main" xmlns="" val="20001"/>
                    </a:ext>
                  </a:extLst>
                </a:gridCol>
                <a:gridCol w="4627418">
                  <a:extLst>
                    <a:ext uri="{9D8B030D-6E8A-4147-A177-3AD203B41FA5}">
                      <a16:colId xmlns:a16="http://schemas.microsoft.com/office/drawing/2014/main" xmlns="" val="20002"/>
                    </a:ext>
                  </a:extLst>
                </a:gridCol>
              </a:tblGrid>
              <a:tr h="370840">
                <a:tc>
                  <a:txBody>
                    <a:bodyPr/>
                    <a:lstStyle/>
                    <a:p>
                      <a:endParaRPr lang="en-US" dirty="0"/>
                    </a:p>
                  </a:txBody>
                  <a:tcPr/>
                </a:tc>
                <a:tc>
                  <a:txBody>
                    <a:bodyPr/>
                    <a:lstStyle/>
                    <a:p>
                      <a:pPr algn="ctr"/>
                      <a:r>
                        <a:rPr lang="en-US" sz="2000" b="1" dirty="0" smtClean="0"/>
                        <a:t>Mahout</a:t>
                      </a:r>
                      <a:endParaRPr lang="en-US" sz="2000" b="1" dirty="0"/>
                    </a:p>
                  </a:txBody>
                  <a:tcPr/>
                </a:tc>
                <a:tc>
                  <a:txBody>
                    <a:bodyPr/>
                    <a:lstStyle/>
                    <a:p>
                      <a:pPr algn="ctr"/>
                      <a:r>
                        <a:rPr lang="en-US" sz="2000" b="1" dirty="0" err="1" smtClean="0"/>
                        <a:t>MLlib</a:t>
                      </a:r>
                      <a:endParaRPr lang="en-US" sz="2000" b="1" dirty="0"/>
                    </a:p>
                  </a:txBody>
                  <a:tcPr/>
                </a:tc>
                <a:extLst>
                  <a:ext uri="{0D108BD9-81ED-4DB2-BD59-A6C34878D82A}">
                    <a16:rowId xmlns:a16="http://schemas.microsoft.com/office/drawing/2014/main" xmlns="" val="10000"/>
                  </a:ext>
                </a:extLst>
              </a:tr>
              <a:tr h="370840">
                <a:tc>
                  <a:txBody>
                    <a:bodyPr/>
                    <a:lstStyle/>
                    <a:p>
                      <a:r>
                        <a:rPr lang="en-US" sz="2000" b="1" dirty="0" smtClean="0"/>
                        <a:t>Input</a:t>
                      </a:r>
                      <a:endParaRPr lang="en-US" sz="2000" b="1" dirty="0"/>
                    </a:p>
                  </a:txBody>
                  <a:tcPr/>
                </a:tc>
                <a:tc>
                  <a:txBody>
                    <a:bodyPr/>
                    <a:lstStyle/>
                    <a:p>
                      <a:r>
                        <a:rPr lang="en-US" dirty="0" smtClean="0"/>
                        <a:t>-Text files</a:t>
                      </a:r>
                    </a:p>
                    <a:p>
                      <a:r>
                        <a:rPr lang="en-US" b="1" dirty="0" smtClean="0"/>
                        <a:t>-Lucene/</a:t>
                      </a:r>
                      <a:r>
                        <a:rPr lang="en-US" b="1" dirty="0" err="1" smtClean="0"/>
                        <a:t>Solr</a:t>
                      </a:r>
                      <a:endParaRPr lang="en-US" dirty="0" smtClean="0"/>
                    </a:p>
                    <a:p>
                      <a:r>
                        <a:rPr lang="en-US" dirty="0" smtClean="0"/>
                        <a:t>-Relational Databases (MySQL,</a:t>
                      </a:r>
                      <a:r>
                        <a:rPr lang="en-US" baseline="0" dirty="0" smtClean="0"/>
                        <a:t> SQL Server, Oracle</a:t>
                      </a:r>
                      <a:r>
                        <a:rPr lang="en-US"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-Hadoop (HDFS, Cassandra, </a:t>
                      </a:r>
                      <a:r>
                        <a:rPr lang="en-US" baseline="0" dirty="0" err="1" smtClean="0"/>
                        <a:t>Hbase</a:t>
                      </a:r>
                      <a:r>
                        <a:rPr lang="en-US" baseline="0" dirty="0" smtClean="0"/>
                        <a:t>, </a:t>
                      </a:r>
                      <a:r>
                        <a:rPr lang="en-US" b="1" baseline="0" dirty="0" smtClean="0"/>
                        <a:t>MongoDB</a:t>
                      </a:r>
                      <a:r>
                        <a:rPr lang="en-US" baseline="0" dirty="0" smtClean="0"/>
                        <a:t>)</a:t>
                      </a:r>
                      <a:endParaRPr lang="en-US" dirty="0"/>
                    </a:p>
                  </a:txBody>
                  <a:tcPr/>
                </a:tc>
                <a:tc>
                  <a:txBody>
                    <a:bodyPr/>
                    <a:lstStyle/>
                    <a:p>
                      <a:r>
                        <a:rPr lang="en-US" dirty="0" smtClean="0"/>
                        <a:t>-Text files (Local,</a:t>
                      </a:r>
                      <a:r>
                        <a:rPr lang="en-US" baseline="0" dirty="0" smtClean="0"/>
                        <a:t> Remote</a:t>
                      </a:r>
                      <a:r>
                        <a:rPr lang="en-US" dirty="0" smtClean="0"/>
                        <a:t>); </a:t>
                      </a:r>
                      <a:r>
                        <a:rPr lang="en-US" b="1" dirty="0" smtClean="0"/>
                        <a:t>JSON</a:t>
                      </a:r>
                    </a:p>
                    <a:p>
                      <a:r>
                        <a:rPr lang="en-US" baseline="0" dirty="0" smtClean="0"/>
                        <a:t>-Relational Databases (MySQL, SQL Server, Oracle)</a:t>
                      </a:r>
                    </a:p>
                    <a:p>
                      <a:r>
                        <a:rPr lang="en-US" baseline="0" dirty="0" smtClean="0"/>
                        <a:t>-Hadoop (HDFS, </a:t>
                      </a:r>
                      <a:r>
                        <a:rPr lang="en-US" b="1" baseline="0" dirty="0" smtClean="0"/>
                        <a:t>Parquet</a:t>
                      </a:r>
                      <a:r>
                        <a:rPr lang="en-US" baseline="0" dirty="0" smtClean="0"/>
                        <a:t>, Cassandra, </a:t>
                      </a:r>
                      <a:r>
                        <a:rPr lang="en-US" baseline="0" dirty="0" err="1" smtClean="0"/>
                        <a:t>Hbase</a:t>
                      </a:r>
                      <a:r>
                        <a:rPr lang="en-US" baseline="0" dirty="0" smtClean="0"/>
                        <a:t>, </a:t>
                      </a:r>
                      <a:r>
                        <a:rPr lang="en-US" b="1" baseline="0" dirty="0" smtClean="0"/>
                        <a:t>Hive</a:t>
                      </a:r>
                      <a:r>
                        <a:rPr lang="en-US" baseline="0" dirty="0" smtClean="0"/>
                        <a:t>, Amazon S3)</a:t>
                      </a:r>
                      <a:endParaRPr lang="en-US" dirty="0"/>
                    </a:p>
                  </a:txBody>
                  <a:tcPr/>
                </a:tc>
                <a:extLst>
                  <a:ext uri="{0D108BD9-81ED-4DB2-BD59-A6C34878D82A}">
                    <a16:rowId xmlns:a16="http://schemas.microsoft.com/office/drawing/2014/main" xmlns="" val="10001"/>
                  </a:ext>
                </a:extLst>
              </a:tr>
              <a:tr h="370840">
                <a:tc>
                  <a:txBody>
                    <a:bodyPr/>
                    <a:lstStyle/>
                    <a:p>
                      <a:r>
                        <a:rPr lang="en-US" sz="2000" b="1" dirty="0" smtClean="0"/>
                        <a:t>Output</a:t>
                      </a:r>
                      <a:endParaRPr lang="en-US" sz="2000" b="1" dirty="0"/>
                    </a:p>
                  </a:txBody>
                  <a:tcPr/>
                </a:tc>
                <a:tc>
                  <a:txBody>
                    <a:bodyPr/>
                    <a:lstStyle/>
                    <a:p>
                      <a:r>
                        <a:rPr lang="en-US" b="1" dirty="0" smtClean="0"/>
                        <a:t>-Trained Model in Mahout Format</a:t>
                      </a:r>
                    </a:p>
                    <a:p>
                      <a:r>
                        <a:rPr lang="en-US" dirty="0" smtClean="0"/>
                        <a:t>-Evaluation Metrics</a:t>
                      </a:r>
                    </a:p>
                    <a:p>
                      <a:r>
                        <a:rPr lang="en-US" dirty="0" smtClean="0"/>
                        <a:t>-Text Files</a:t>
                      </a:r>
                      <a:endParaRPr lang="en-US" dirty="0"/>
                    </a:p>
                  </a:txBody>
                  <a:tcPr/>
                </a:tc>
                <a:tc>
                  <a:txBody>
                    <a:bodyPr/>
                    <a:lstStyle/>
                    <a:p>
                      <a:r>
                        <a:rPr lang="en-US" b="1" dirty="0" smtClean="0"/>
                        <a:t>-Predictive Model Markup Language</a:t>
                      </a:r>
                    </a:p>
                    <a:p>
                      <a:r>
                        <a:rPr lang="en-US" dirty="0" smtClean="0"/>
                        <a:t>-Evaluation Metrics</a:t>
                      </a:r>
                    </a:p>
                    <a:p>
                      <a:r>
                        <a:rPr lang="en-US" dirty="0" smtClean="0"/>
                        <a:t>-Text files (Local,</a:t>
                      </a:r>
                      <a:r>
                        <a:rPr lang="en-US" baseline="0" dirty="0" smtClean="0"/>
                        <a:t> Remote</a:t>
                      </a:r>
                      <a:r>
                        <a:rPr lang="en-US" dirty="0" smtClean="0"/>
                        <a:t>); </a:t>
                      </a:r>
                      <a:r>
                        <a:rPr lang="en-US" b="1" dirty="0" smtClean="0"/>
                        <a:t>JSON</a:t>
                      </a:r>
                    </a:p>
                    <a:p>
                      <a:r>
                        <a:rPr lang="en-US" b="1" baseline="0" dirty="0" smtClean="0"/>
                        <a:t>Relational Databases (MySQL, SQL Server, Oracle)</a:t>
                      </a:r>
                    </a:p>
                    <a:p>
                      <a:r>
                        <a:rPr lang="en-US" b="1" baseline="0" dirty="0" smtClean="0"/>
                        <a:t>-Hadoop (HDFS, Parquet, Cassandra, </a:t>
                      </a:r>
                      <a:r>
                        <a:rPr lang="en-US" b="1" baseline="0" dirty="0" err="1" smtClean="0"/>
                        <a:t>Hbase</a:t>
                      </a:r>
                      <a:r>
                        <a:rPr lang="en-US" b="1" baseline="0" dirty="0" smtClean="0"/>
                        <a:t>, Hive, Amazon S3)</a:t>
                      </a:r>
                      <a:endParaRPr lang="en-US" b="1" dirty="0"/>
                    </a:p>
                  </a:txBody>
                  <a:tcPr/>
                </a:tc>
                <a:extLst>
                  <a:ext uri="{0D108BD9-81ED-4DB2-BD59-A6C34878D82A}">
                    <a16:rowId xmlns:a16="http://schemas.microsoft.com/office/drawing/2014/main" xmlns="" val="10002"/>
                  </a:ext>
                </a:extLst>
              </a:tr>
              <a:tr h="370840">
                <a:tc>
                  <a:txBody>
                    <a:bodyPr/>
                    <a:lstStyle/>
                    <a:p>
                      <a:r>
                        <a:rPr lang="en-US" sz="2000" b="1" dirty="0" smtClean="0"/>
                        <a:t>Visualization</a:t>
                      </a:r>
                      <a:endParaRPr lang="en-US" sz="2000" b="1" dirty="0"/>
                    </a:p>
                  </a:txBody>
                  <a:tcPr/>
                </a:tc>
                <a:tc>
                  <a:txBody>
                    <a:bodyPr/>
                    <a:lstStyle/>
                    <a:p>
                      <a:r>
                        <a:rPr lang="en-US" b="1" dirty="0" smtClean="0"/>
                        <a:t>-Only clustering results</a:t>
                      </a:r>
                      <a:endParaRPr lang="en-US" b="1" dirty="0"/>
                    </a:p>
                  </a:txBody>
                  <a:tcPr/>
                </a:tc>
                <a:tc>
                  <a:txBody>
                    <a:bodyPr/>
                    <a:lstStyle/>
                    <a:p>
                      <a:r>
                        <a:rPr lang="en-US" b="0" dirty="0" smtClean="0"/>
                        <a:t>-N/A</a:t>
                      </a:r>
                      <a:endParaRPr lang="en-US" b="0" dirty="0"/>
                    </a:p>
                  </a:txBody>
                  <a:tcPr/>
                </a:tc>
                <a:extLst>
                  <a:ext uri="{0D108BD9-81ED-4DB2-BD59-A6C34878D82A}">
                    <a16:rowId xmlns:a16="http://schemas.microsoft.com/office/drawing/2014/main" xmlns="" val="10003"/>
                  </a:ext>
                </a:extLst>
              </a:tr>
            </a:tbl>
          </a:graphicData>
        </a:graphic>
      </p:graphicFrame>
      <p:sp>
        <p:nvSpPr>
          <p:cNvPr id="6" name="Content Placeholder 5"/>
          <p:cNvSpPr>
            <a:spLocks noGrp="1"/>
          </p:cNvSpPr>
          <p:nvPr>
            <p:ph idx="1"/>
          </p:nvPr>
        </p:nvSpPr>
        <p:spPr>
          <a:xfrm>
            <a:off x="838200" y="5925703"/>
            <a:ext cx="10515600" cy="641495"/>
          </a:xfrm>
        </p:spPr>
        <p:txBody>
          <a:bodyPr>
            <a:normAutofit fontScale="85000" lnSpcReduction="20000"/>
          </a:bodyPr>
          <a:lstStyle/>
          <a:p>
            <a:r>
              <a:rPr lang="en-US" dirty="0" smtClean="0"/>
              <a:t>Neither tool is good at visualization. </a:t>
            </a:r>
            <a:r>
              <a:rPr lang="en-US" dirty="0"/>
              <a:t>H</a:t>
            </a:r>
            <a:r>
              <a:rPr lang="en-US" dirty="0" smtClean="0"/>
              <a:t>owever, their output can be loaded into other software for visualization purposes (e.g., Zeppelin, Tableau, etc.)</a:t>
            </a:r>
            <a:endParaRPr lang="en-US" dirty="0"/>
          </a:p>
        </p:txBody>
      </p:sp>
      <p:sp>
        <p:nvSpPr>
          <p:cNvPr id="2" name="Title 1"/>
          <p:cNvSpPr>
            <a:spLocks noGrp="1"/>
          </p:cNvSpPr>
          <p:nvPr>
            <p:ph type="title"/>
          </p:nvPr>
        </p:nvSpPr>
        <p:spPr/>
        <p:txBody>
          <a:bodyPr/>
          <a:lstStyle/>
          <a:p>
            <a:r>
              <a:rPr lang="en-US" b="1" dirty="0" smtClean="0"/>
              <a:t>Mahout vs </a:t>
            </a:r>
            <a:r>
              <a:rPr lang="en-US" b="1" dirty="0" err="1" smtClean="0"/>
              <a:t>MLlib</a:t>
            </a:r>
            <a:r>
              <a:rPr lang="en-US" b="1" dirty="0" smtClean="0"/>
              <a:t>: </a:t>
            </a:r>
            <a:r>
              <a:rPr lang="en-US" b="1" dirty="0" err="1" smtClean="0"/>
              <a:t>Input/Output</a:t>
            </a:r>
            <a:endParaRPr lang="en-US" b="1" dirty="0"/>
          </a:p>
        </p:txBody>
      </p:sp>
      <p:sp>
        <p:nvSpPr>
          <p:cNvPr id="4" name="Slide Number Placeholder 3"/>
          <p:cNvSpPr>
            <a:spLocks noGrp="1"/>
          </p:cNvSpPr>
          <p:nvPr>
            <p:ph type="sldNum" sz="quarter" idx="12"/>
          </p:nvPr>
        </p:nvSpPr>
        <p:spPr/>
        <p:txBody>
          <a:bodyPr/>
          <a:lstStyle/>
          <a:p>
            <a:fld id="{752CC240-701A-42FE-B8E5-BC89EBD048C8}" type="slidenum">
              <a:rPr lang="en-US" smtClean="0"/>
              <a:t>46</a:t>
            </a:fld>
            <a:endParaRPr lang="en-US"/>
          </a:p>
        </p:txBody>
      </p:sp>
    </p:spTree>
    <p:extLst>
      <p:ext uri="{BB962C8B-B14F-4D97-AF65-F5344CB8AC3E}">
        <p14:creationId xmlns:p14="http://schemas.microsoft.com/office/powerpoint/2010/main" val="6490424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Mahout vs </a:t>
            </a:r>
            <a:r>
              <a:rPr lang="en-US" b="1" dirty="0" err="1" smtClean="0"/>
              <a:t>MLlib</a:t>
            </a:r>
            <a:r>
              <a:rPr lang="en-US" b="1" dirty="0" smtClean="0"/>
              <a:t>: Pros and Cons</a:t>
            </a:r>
            <a:endParaRPr lang="en-US" b="1" dirty="0"/>
          </a:p>
        </p:txBody>
      </p:sp>
      <p:sp>
        <p:nvSpPr>
          <p:cNvPr id="3" name="Content Placeholder 2"/>
          <p:cNvSpPr>
            <a:spLocks noGrp="1"/>
          </p:cNvSpPr>
          <p:nvPr>
            <p:ph idx="1"/>
          </p:nvPr>
        </p:nvSpPr>
        <p:spPr>
          <a:xfrm>
            <a:off x="838200" y="4623955"/>
            <a:ext cx="10515600" cy="1732395"/>
          </a:xfrm>
        </p:spPr>
        <p:txBody>
          <a:bodyPr>
            <a:normAutofit/>
          </a:bodyPr>
          <a:lstStyle/>
          <a:p>
            <a:r>
              <a:rPr lang="en-US" dirty="0" smtClean="0"/>
              <a:t>Mahout is gradually being replaced by </a:t>
            </a:r>
            <a:r>
              <a:rPr lang="en-US" dirty="0" err="1" smtClean="0"/>
              <a:t>MLlib</a:t>
            </a:r>
            <a:r>
              <a:rPr lang="en-US" dirty="0" smtClean="0"/>
              <a:t>, because </a:t>
            </a:r>
            <a:r>
              <a:rPr lang="en-US" dirty="0" err="1" smtClean="0"/>
              <a:t>MLlib</a:t>
            </a:r>
            <a:r>
              <a:rPr lang="en-US" dirty="0" smtClean="0"/>
              <a:t> runs faster on iterative tasks and has greater algorithm coverage.</a:t>
            </a:r>
          </a:p>
          <a:p>
            <a:pPr lvl="1"/>
            <a:r>
              <a:rPr lang="en-US" dirty="0" smtClean="0"/>
              <a:t>As such, Mahout is redirecting towards building a fundamental math environment for creating scalable machine learning applications.</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47</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2496160799"/>
              </p:ext>
            </p:extLst>
          </p:nvPr>
        </p:nvGraphicFramePr>
        <p:xfrm>
          <a:off x="838200" y="1576618"/>
          <a:ext cx="10515601" cy="2773680"/>
        </p:xfrm>
        <a:graphic>
          <a:graphicData uri="http://schemas.openxmlformats.org/drawingml/2006/table">
            <a:tbl>
              <a:tblPr firstRow="1" bandRow="1">
                <a:tableStyleId>{5940675A-B579-460E-94D1-54222C63F5DA}</a:tableStyleId>
              </a:tblPr>
              <a:tblGrid>
                <a:gridCol w="1759527">
                  <a:extLst>
                    <a:ext uri="{9D8B030D-6E8A-4147-A177-3AD203B41FA5}">
                      <a16:colId xmlns:a16="http://schemas.microsoft.com/office/drawing/2014/main" xmlns="" val="20000"/>
                    </a:ext>
                  </a:extLst>
                </a:gridCol>
                <a:gridCol w="4378037">
                  <a:extLst>
                    <a:ext uri="{9D8B030D-6E8A-4147-A177-3AD203B41FA5}">
                      <a16:colId xmlns:a16="http://schemas.microsoft.com/office/drawing/2014/main" xmlns="" val="20001"/>
                    </a:ext>
                  </a:extLst>
                </a:gridCol>
                <a:gridCol w="4378037">
                  <a:extLst>
                    <a:ext uri="{9D8B030D-6E8A-4147-A177-3AD203B41FA5}">
                      <a16:colId xmlns:a16="http://schemas.microsoft.com/office/drawing/2014/main" xmlns="" val="20002"/>
                    </a:ext>
                  </a:extLst>
                </a:gridCol>
              </a:tblGrid>
              <a:tr h="370840">
                <a:tc>
                  <a:txBody>
                    <a:bodyPr/>
                    <a:lstStyle/>
                    <a:p>
                      <a:endParaRPr lang="en-US" dirty="0"/>
                    </a:p>
                  </a:txBody>
                  <a:tcPr/>
                </a:tc>
                <a:tc>
                  <a:txBody>
                    <a:bodyPr/>
                    <a:lstStyle/>
                    <a:p>
                      <a:pPr algn="ctr"/>
                      <a:r>
                        <a:rPr lang="en-US" sz="2000" b="1" dirty="0" smtClean="0"/>
                        <a:t>Mahout</a:t>
                      </a:r>
                      <a:endParaRPr lang="en-US" sz="2000" b="1" dirty="0"/>
                    </a:p>
                  </a:txBody>
                  <a:tcPr anchor="ctr"/>
                </a:tc>
                <a:tc>
                  <a:txBody>
                    <a:bodyPr/>
                    <a:lstStyle/>
                    <a:p>
                      <a:pPr algn="ctr"/>
                      <a:r>
                        <a:rPr lang="en-US" sz="2000" b="1" dirty="0" err="1" smtClean="0"/>
                        <a:t>MLlib</a:t>
                      </a:r>
                      <a:endParaRPr lang="en-US" sz="2000" b="1" dirty="0"/>
                    </a:p>
                  </a:txBody>
                  <a:tcPr anchor="ctr"/>
                </a:tc>
                <a:extLst>
                  <a:ext uri="{0D108BD9-81ED-4DB2-BD59-A6C34878D82A}">
                    <a16:rowId xmlns:a16="http://schemas.microsoft.com/office/drawing/2014/main" xmlns="" val="10000"/>
                  </a:ext>
                </a:extLst>
              </a:tr>
              <a:tr h="370840">
                <a:tc>
                  <a:txBody>
                    <a:bodyPr/>
                    <a:lstStyle/>
                    <a:p>
                      <a:r>
                        <a:rPr lang="en-US" sz="2000" b="1" dirty="0" smtClean="0"/>
                        <a:t>Pros</a:t>
                      </a:r>
                      <a:endParaRPr lang="en-US" sz="2000" b="1" dirty="0"/>
                    </a:p>
                  </a:txBody>
                  <a:tcPr/>
                </a:tc>
                <a:tc>
                  <a:txBody>
                    <a:bodyPr/>
                    <a:lstStyle/>
                    <a:p>
                      <a:r>
                        <a:rPr lang="en-US" dirty="0" smtClean="0"/>
                        <a:t>-Based on Hadoop</a:t>
                      </a:r>
                      <a:r>
                        <a:rPr lang="en-US" baseline="0" dirty="0" smtClean="0"/>
                        <a:t> &amp; MapReduce</a:t>
                      </a:r>
                      <a:endParaRPr lang="en-US" dirty="0"/>
                    </a:p>
                  </a:txBody>
                  <a:tcPr/>
                </a:tc>
                <a:tc>
                  <a:txBody>
                    <a:bodyPr/>
                    <a:lstStyle/>
                    <a:p>
                      <a:r>
                        <a:rPr lang="en-US" dirty="0" smtClean="0"/>
                        <a:t>-Scalability</a:t>
                      </a:r>
                    </a:p>
                    <a:p>
                      <a:r>
                        <a:rPr lang="en-US" dirty="0" smtClean="0"/>
                        <a:t>-Performance</a:t>
                      </a:r>
                    </a:p>
                    <a:p>
                      <a:r>
                        <a:rPr lang="en-US" dirty="0" smtClean="0"/>
                        <a:t>-User-friendly API’s</a:t>
                      </a:r>
                    </a:p>
                    <a:p>
                      <a:r>
                        <a:rPr lang="en-US" dirty="0" smtClean="0"/>
                        <a:t>-Integration with </a:t>
                      </a:r>
                      <a:r>
                        <a:rPr lang="en-US" dirty="0" err="1" smtClean="0"/>
                        <a:t>SparkSQL</a:t>
                      </a:r>
                      <a:r>
                        <a:rPr lang="en-US" dirty="0" smtClean="0"/>
                        <a:t>,</a:t>
                      </a:r>
                      <a:r>
                        <a:rPr lang="en-US" baseline="0" dirty="0" smtClean="0"/>
                        <a:t> Streaming &amp; </a:t>
                      </a:r>
                      <a:r>
                        <a:rPr lang="en-US" baseline="0" dirty="0" err="1" smtClean="0"/>
                        <a:t>GraphX</a:t>
                      </a:r>
                      <a:endParaRPr lang="en-US" dirty="0"/>
                    </a:p>
                  </a:txBody>
                  <a:tcPr/>
                </a:tc>
                <a:extLst>
                  <a:ext uri="{0D108BD9-81ED-4DB2-BD59-A6C34878D82A}">
                    <a16:rowId xmlns:a16="http://schemas.microsoft.com/office/drawing/2014/main" xmlns="" val="10001"/>
                  </a:ext>
                </a:extLst>
              </a:tr>
              <a:tr h="370840">
                <a:tc>
                  <a:txBody>
                    <a:bodyPr/>
                    <a:lstStyle/>
                    <a:p>
                      <a:r>
                        <a:rPr lang="en-US" sz="2000" b="1" dirty="0" smtClean="0"/>
                        <a:t>Cons</a:t>
                      </a:r>
                      <a:endParaRPr lang="en-US" sz="2000" b="1" dirty="0"/>
                    </a:p>
                  </a:txBody>
                  <a:tcPr/>
                </a:tc>
                <a:tc>
                  <a:txBody>
                    <a:bodyPr/>
                    <a:lstStyle/>
                    <a:p>
                      <a:r>
                        <a:rPr lang="en-US" dirty="0" smtClean="0"/>
                        <a:t>-Low efficiency on</a:t>
                      </a:r>
                      <a:r>
                        <a:rPr lang="en-US" baseline="0" dirty="0" smtClean="0"/>
                        <a:t> iterative algorithms</a:t>
                      </a:r>
                    </a:p>
                    <a:p>
                      <a:r>
                        <a:rPr lang="en-US" baseline="0" dirty="0" smtClean="0"/>
                        <a:t>-Limited coverage of algorithms</a:t>
                      </a:r>
                      <a:endParaRPr lang="en-US" dirty="0"/>
                    </a:p>
                  </a:txBody>
                  <a:tcPr/>
                </a:tc>
                <a:tc>
                  <a:txBody>
                    <a:bodyPr/>
                    <a:lstStyle/>
                    <a:p>
                      <a:r>
                        <a:rPr lang="en-US" dirty="0" smtClean="0"/>
                        <a:t>-Configurability</a:t>
                      </a:r>
                    </a:p>
                    <a:p>
                      <a:r>
                        <a:rPr lang="en-US" dirty="0" smtClean="0"/>
                        <a:t>-Reliability</a:t>
                      </a:r>
                    </a:p>
                    <a:p>
                      <a:r>
                        <a:rPr lang="en-US" dirty="0" smtClean="0"/>
                        <a:t>-High-memory</a:t>
                      </a:r>
                      <a:r>
                        <a:rPr lang="en-US" baseline="0" dirty="0" smtClean="0"/>
                        <a:t> consumption</a:t>
                      </a:r>
                    </a:p>
                  </a:txBody>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5648967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a:t>
            </a:r>
            <a:r>
              <a:rPr lang="en-US" b="1" dirty="0" smtClean="0"/>
              <a:t>Example: Naïve Bayes</a:t>
            </a:r>
            <a:endParaRPr lang="en-US" dirty="0"/>
          </a:p>
        </p:txBody>
      </p:sp>
      <p:sp>
        <p:nvSpPr>
          <p:cNvPr id="3" name="Content Placeholder 2"/>
          <p:cNvSpPr>
            <a:spLocks noGrp="1"/>
          </p:cNvSpPr>
          <p:nvPr>
            <p:ph idx="1"/>
          </p:nvPr>
        </p:nvSpPr>
        <p:spPr/>
        <p:txBody>
          <a:bodyPr>
            <a:normAutofit fontScale="92500"/>
          </a:bodyPr>
          <a:lstStyle/>
          <a:p>
            <a:r>
              <a:rPr lang="en-US" dirty="0" smtClean="0"/>
              <a:t>This example demonstrates the application of Naïve Bayes to classifying news into 20 news topics.</a:t>
            </a:r>
          </a:p>
          <a:p>
            <a:pPr lvl="1"/>
            <a:r>
              <a:rPr lang="en-US" dirty="0"/>
              <a:t>Dataset: </a:t>
            </a:r>
            <a:r>
              <a:rPr lang="en-US" dirty="0">
                <a:hlinkClick r:id="rId2"/>
              </a:rPr>
              <a:t>http://</a:t>
            </a:r>
            <a:r>
              <a:rPr lang="en-US" dirty="0" smtClean="0">
                <a:hlinkClick r:id="rId2"/>
              </a:rPr>
              <a:t>people.csail.mit.edu/jrennie/20Newsgroups/20news-bydate.tar.gz</a:t>
            </a:r>
            <a:endParaRPr lang="en-US" dirty="0" smtClean="0"/>
          </a:p>
          <a:p>
            <a:r>
              <a:rPr lang="en-US" dirty="0" smtClean="0"/>
              <a:t>Step 1. Preprocessing (converting texts into vectors)</a:t>
            </a:r>
          </a:p>
          <a:p>
            <a:pPr lvl="1"/>
            <a:r>
              <a:rPr lang="en-US" dirty="0"/>
              <a:t>mahout </a:t>
            </a:r>
            <a:r>
              <a:rPr lang="en-US" dirty="0" err="1"/>
              <a:t>seqdirectory</a:t>
            </a:r>
            <a:r>
              <a:rPr lang="en-US" dirty="0"/>
              <a:t> </a:t>
            </a:r>
          </a:p>
          <a:p>
            <a:pPr marL="457200" lvl="1" indent="0">
              <a:buNone/>
            </a:pPr>
            <a:r>
              <a:rPr lang="en-US" dirty="0"/>
              <a:t>        -</a:t>
            </a:r>
            <a:r>
              <a:rPr lang="en-US" dirty="0" err="1"/>
              <a:t>i</a:t>
            </a:r>
            <a:r>
              <a:rPr lang="en-US" dirty="0"/>
              <a:t> ${WORK_DIR}/20news-all </a:t>
            </a:r>
          </a:p>
          <a:p>
            <a:pPr marL="457200" lvl="1" indent="0">
              <a:buNone/>
            </a:pPr>
            <a:r>
              <a:rPr lang="en-US" dirty="0"/>
              <a:t>        -o ${WORK_DIR}/</a:t>
            </a:r>
            <a:r>
              <a:rPr lang="en-US" dirty="0" smtClean="0"/>
              <a:t>20news-seq</a:t>
            </a:r>
          </a:p>
          <a:p>
            <a:pPr lvl="1"/>
            <a:r>
              <a:rPr lang="en-US" dirty="0"/>
              <a:t>mahout seq2sparse </a:t>
            </a:r>
          </a:p>
          <a:p>
            <a:pPr marL="457200" lvl="1" indent="0">
              <a:buNone/>
            </a:pPr>
            <a:r>
              <a:rPr lang="en-US" dirty="0"/>
              <a:t>        -</a:t>
            </a:r>
            <a:r>
              <a:rPr lang="en-US" dirty="0" err="1"/>
              <a:t>i</a:t>
            </a:r>
            <a:r>
              <a:rPr lang="en-US" dirty="0"/>
              <a:t> ${WORK_DIR}/20news-seq </a:t>
            </a:r>
          </a:p>
          <a:p>
            <a:pPr marL="457200" lvl="1" indent="0">
              <a:buNone/>
            </a:pPr>
            <a:r>
              <a:rPr lang="en-US" dirty="0"/>
              <a:t>        -o ${WORK_DIR}/20news-vectors</a:t>
            </a:r>
          </a:p>
          <a:p>
            <a:pPr marL="457200" lvl="1" indent="0">
              <a:buNone/>
            </a:pPr>
            <a:r>
              <a:rPr lang="en-US" dirty="0" smtClean="0"/>
              <a:t>        -</a:t>
            </a:r>
            <a:r>
              <a:rPr lang="en-US" dirty="0" err="1" smtClean="0"/>
              <a:t>wt</a:t>
            </a:r>
            <a:r>
              <a:rPr lang="en-US" dirty="0" smtClean="0"/>
              <a:t> </a:t>
            </a:r>
            <a:r>
              <a:rPr lang="en-US" dirty="0" err="1" smtClean="0"/>
              <a:t>tfidf</a:t>
            </a:r>
            <a:endParaRPr lang="en-US" dirty="0" smtClean="0"/>
          </a:p>
          <a:p>
            <a:pPr lvl="1"/>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48</a:t>
            </a:fld>
            <a:endParaRPr lang="en-US"/>
          </a:p>
        </p:txBody>
      </p:sp>
    </p:spTree>
    <p:extLst>
      <p:ext uri="{BB962C8B-B14F-4D97-AF65-F5344CB8AC3E}">
        <p14:creationId xmlns:p14="http://schemas.microsoft.com/office/powerpoint/2010/main" val="553558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Naïve Bayes</a:t>
            </a:r>
            <a:endParaRPr lang="en-US" dirty="0"/>
          </a:p>
        </p:txBody>
      </p:sp>
      <p:sp>
        <p:nvSpPr>
          <p:cNvPr id="3" name="Content Placeholder 2"/>
          <p:cNvSpPr>
            <a:spLocks noGrp="1"/>
          </p:cNvSpPr>
          <p:nvPr>
            <p:ph idx="1"/>
          </p:nvPr>
        </p:nvSpPr>
        <p:spPr/>
        <p:txBody>
          <a:bodyPr>
            <a:normAutofit fontScale="92500" lnSpcReduction="20000"/>
          </a:bodyPr>
          <a:lstStyle/>
          <a:p>
            <a:r>
              <a:rPr lang="en-US" dirty="0"/>
              <a:t>Step 1. </a:t>
            </a:r>
            <a:r>
              <a:rPr lang="en-US" dirty="0" smtClean="0"/>
              <a:t>Preprocessing Continued (splitting the dataset into training sets and testing sets)</a:t>
            </a:r>
          </a:p>
          <a:p>
            <a:pPr lvl="1">
              <a:buFont typeface="Calibri" panose="020F0502020204030204" pitchFamily="34" charset="0"/>
              <a:buChar char="$"/>
            </a:pPr>
            <a:r>
              <a:rPr lang="en-US" dirty="0" smtClean="0"/>
              <a:t>mahout </a:t>
            </a:r>
            <a:r>
              <a:rPr lang="en-US" dirty="0"/>
              <a:t>split </a:t>
            </a:r>
          </a:p>
          <a:p>
            <a:pPr marL="457200" lvl="1" indent="0">
              <a:buNone/>
            </a:pPr>
            <a:r>
              <a:rPr lang="en-US" dirty="0"/>
              <a:t>        -</a:t>
            </a:r>
            <a:r>
              <a:rPr lang="en-US" dirty="0" err="1"/>
              <a:t>i</a:t>
            </a:r>
            <a:r>
              <a:rPr lang="en-US" dirty="0"/>
              <a:t> ${WORK_DIR}/20news-vectors/</a:t>
            </a:r>
            <a:r>
              <a:rPr lang="en-US" dirty="0" err="1"/>
              <a:t>tfidf</a:t>
            </a:r>
            <a:r>
              <a:rPr lang="en-US" dirty="0"/>
              <a:t>-vectors </a:t>
            </a:r>
          </a:p>
          <a:p>
            <a:pPr marL="457200" lvl="1" indent="0">
              <a:buNone/>
            </a:pPr>
            <a:r>
              <a:rPr lang="en-US" dirty="0"/>
              <a:t>        --</a:t>
            </a:r>
            <a:r>
              <a:rPr lang="en-US" dirty="0" err="1"/>
              <a:t>trainingOutput</a:t>
            </a:r>
            <a:r>
              <a:rPr lang="en-US" dirty="0"/>
              <a:t> ${WORK_DIR}/20news-train-vectors </a:t>
            </a:r>
          </a:p>
          <a:p>
            <a:pPr marL="457200" lvl="1" indent="0">
              <a:buNone/>
            </a:pPr>
            <a:r>
              <a:rPr lang="en-US" dirty="0"/>
              <a:t>        --</a:t>
            </a:r>
            <a:r>
              <a:rPr lang="en-US" dirty="0" err="1"/>
              <a:t>testOutput</a:t>
            </a:r>
            <a:r>
              <a:rPr lang="en-US" dirty="0"/>
              <a:t> ${WORK_DIR}/20news-test-vectors  </a:t>
            </a:r>
          </a:p>
          <a:p>
            <a:pPr marL="457200" lvl="1" indent="0">
              <a:buNone/>
            </a:pPr>
            <a:r>
              <a:rPr lang="en-US" dirty="0"/>
              <a:t>        --</a:t>
            </a:r>
            <a:r>
              <a:rPr lang="en-US" dirty="0" err="1"/>
              <a:t>randomSelectionPct</a:t>
            </a:r>
            <a:r>
              <a:rPr lang="en-US" dirty="0"/>
              <a:t> 40 </a:t>
            </a:r>
          </a:p>
          <a:p>
            <a:pPr marL="457200" lvl="1" indent="0">
              <a:buNone/>
            </a:pPr>
            <a:r>
              <a:rPr lang="en-US" dirty="0"/>
              <a:t>        --overwrite --</a:t>
            </a:r>
            <a:r>
              <a:rPr lang="en-US" dirty="0" err="1"/>
              <a:t>sequenceFiles</a:t>
            </a:r>
            <a:r>
              <a:rPr lang="en-US" dirty="0"/>
              <a:t> -</a:t>
            </a:r>
            <a:r>
              <a:rPr lang="en-US" dirty="0" err="1"/>
              <a:t>xm</a:t>
            </a:r>
            <a:r>
              <a:rPr lang="en-US" dirty="0"/>
              <a:t> sequential</a:t>
            </a:r>
          </a:p>
          <a:p>
            <a:r>
              <a:rPr lang="en-US" dirty="0" smtClean="0"/>
              <a:t>Step 2. Train the classifier</a:t>
            </a:r>
          </a:p>
          <a:p>
            <a:pPr lvl="1">
              <a:buFont typeface="Calibri" panose="020F0502020204030204" pitchFamily="34" charset="0"/>
              <a:buChar char="$"/>
            </a:pPr>
            <a:r>
              <a:rPr lang="en-US" dirty="0"/>
              <a:t>mahout </a:t>
            </a:r>
            <a:r>
              <a:rPr lang="en-US" dirty="0" err="1"/>
              <a:t>trainnb</a:t>
            </a:r>
            <a:r>
              <a:rPr lang="en-US" dirty="0"/>
              <a:t> </a:t>
            </a:r>
          </a:p>
          <a:p>
            <a:pPr marL="457200" lvl="1" indent="0">
              <a:buNone/>
            </a:pPr>
            <a:r>
              <a:rPr lang="en-US" dirty="0"/>
              <a:t>        -</a:t>
            </a:r>
            <a:r>
              <a:rPr lang="en-US" dirty="0" err="1"/>
              <a:t>i</a:t>
            </a:r>
            <a:r>
              <a:rPr lang="en-US" dirty="0"/>
              <a:t> ${WORK_DIR}/</a:t>
            </a:r>
            <a:r>
              <a:rPr lang="en-US" dirty="0" smtClean="0"/>
              <a:t>20news-train-vectors</a:t>
            </a:r>
          </a:p>
          <a:p>
            <a:pPr marL="457200" lvl="1" indent="0">
              <a:buNone/>
            </a:pPr>
            <a:r>
              <a:rPr lang="en-US" dirty="0" smtClean="0"/>
              <a:t>        -o ${WORK_DIR}/model </a:t>
            </a:r>
          </a:p>
          <a:p>
            <a:pPr marL="457200" lvl="1" indent="0">
              <a:buNone/>
            </a:pPr>
            <a:r>
              <a:rPr lang="en-US" dirty="0" smtClean="0"/>
              <a:t>        </a:t>
            </a:r>
            <a:r>
              <a:rPr lang="en-US" dirty="0"/>
              <a:t>-li ${WORK_DIR}/</a:t>
            </a:r>
            <a:r>
              <a:rPr lang="en-US" dirty="0" err="1"/>
              <a:t>labelindex</a:t>
            </a:r>
            <a:r>
              <a:rPr lang="en-US" dirty="0"/>
              <a:t> </a:t>
            </a:r>
          </a:p>
        </p:txBody>
      </p:sp>
      <p:sp>
        <p:nvSpPr>
          <p:cNvPr id="4" name="Slide Number Placeholder 3"/>
          <p:cNvSpPr>
            <a:spLocks noGrp="1"/>
          </p:cNvSpPr>
          <p:nvPr>
            <p:ph type="sldNum" sz="quarter" idx="12"/>
          </p:nvPr>
        </p:nvSpPr>
        <p:spPr/>
        <p:txBody>
          <a:bodyPr/>
          <a:lstStyle/>
          <a:p>
            <a:fld id="{752CC240-701A-42FE-B8E5-BC89EBD048C8}" type="slidenum">
              <a:rPr lang="en-US" smtClean="0"/>
              <a:t>49</a:t>
            </a:fld>
            <a:endParaRPr lang="en-US"/>
          </a:p>
        </p:txBody>
      </p:sp>
    </p:spTree>
    <p:extLst>
      <p:ext uri="{BB962C8B-B14F-4D97-AF65-F5344CB8AC3E}">
        <p14:creationId xmlns:p14="http://schemas.microsoft.com/office/powerpoint/2010/main" val="3153005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WEKA Capabilities and Functionalities</a:t>
            </a:r>
            <a:endParaRPr lang="en-US" b="1" dirty="0"/>
          </a:p>
        </p:txBody>
      </p:sp>
      <p:sp>
        <p:nvSpPr>
          <p:cNvPr id="3" name="Content Placeholder 2"/>
          <p:cNvSpPr>
            <a:spLocks noGrp="1"/>
          </p:cNvSpPr>
          <p:nvPr>
            <p:ph idx="1"/>
          </p:nvPr>
        </p:nvSpPr>
        <p:spPr/>
        <p:txBody>
          <a:bodyPr/>
          <a:lstStyle/>
          <a:p>
            <a:r>
              <a:rPr lang="en-US" dirty="0" smtClean="0"/>
              <a:t>WEKA has tools for various data mining tasks, summarized in Table 1.</a:t>
            </a:r>
          </a:p>
          <a:p>
            <a:r>
              <a:rPr lang="en-US" dirty="0" smtClean="0"/>
              <a:t>A complete list of WEKA features is provided in Appendix A. </a:t>
            </a:r>
          </a:p>
        </p:txBody>
      </p:sp>
      <p:sp>
        <p:nvSpPr>
          <p:cNvPr id="4" name="Slide Number Placeholder 3"/>
          <p:cNvSpPr>
            <a:spLocks noGrp="1"/>
          </p:cNvSpPr>
          <p:nvPr>
            <p:ph type="sldNum" sz="quarter" idx="12"/>
          </p:nvPr>
        </p:nvSpPr>
        <p:spPr/>
        <p:txBody>
          <a:bodyPr/>
          <a:lstStyle/>
          <a:p>
            <a:fld id="{752CC240-701A-42FE-B8E5-BC89EBD048C8}" type="slidenum">
              <a:rPr lang="en-US" smtClean="0"/>
              <a:t>5</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2415869937"/>
              </p:ext>
            </p:extLst>
          </p:nvPr>
        </p:nvGraphicFramePr>
        <p:xfrm>
          <a:off x="355600" y="2888826"/>
          <a:ext cx="11480799" cy="3505200"/>
        </p:xfrm>
        <a:graphic>
          <a:graphicData uri="http://schemas.openxmlformats.org/drawingml/2006/table">
            <a:tbl>
              <a:tblPr firstRow="1" bandRow="1">
                <a:tableStyleId>{5940675A-B579-460E-94D1-54222C63F5DA}</a:tableStyleId>
              </a:tblPr>
              <a:tblGrid>
                <a:gridCol w="2451100">
                  <a:extLst>
                    <a:ext uri="{9D8B030D-6E8A-4147-A177-3AD203B41FA5}">
                      <a16:colId xmlns:a16="http://schemas.microsoft.com/office/drawing/2014/main" xmlns="" val="20000"/>
                    </a:ext>
                  </a:extLst>
                </a:gridCol>
                <a:gridCol w="5202766">
                  <a:extLst>
                    <a:ext uri="{9D8B030D-6E8A-4147-A177-3AD203B41FA5}">
                      <a16:colId xmlns:a16="http://schemas.microsoft.com/office/drawing/2014/main" xmlns="" val="20001"/>
                    </a:ext>
                  </a:extLst>
                </a:gridCol>
                <a:gridCol w="3826933">
                  <a:extLst>
                    <a:ext uri="{9D8B030D-6E8A-4147-A177-3AD203B41FA5}">
                      <a16:colId xmlns:a16="http://schemas.microsoft.com/office/drawing/2014/main" xmlns="" val="20002"/>
                    </a:ext>
                  </a:extLst>
                </a:gridCol>
              </a:tblGrid>
              <a:tr h="370840">
                <a:tc>
                  <a:txBody>
                    <a:bodyPr/>
                    <a:lstStyle/>
                    <a:p>
                      <a:pPr algn="ctr"/>
                      <a:r>
                        <a:rPr lang="en-US" b="1" dirty="0" smtClean="0"/>
                        <a:t>Data</a:t>
                      </a:r>
                      <a:r>
                        <a:rPr lang="en-US" b="1" baseline="0" dirty="0" smtClean="0"/>
                        <a:t> Mining Task</a:t>
                      </a:r>
                      <a:endParaRPr lang="en-US" b="1" dirty="0"/>
                    </a:p>
                  </a:txBody>
                  <a:tcPr anchor="ctr"/>
                </a:tc>
                <a:tc>
                  <a:txBody>
                    <a:bodyPr/>
                    <a:lstStyle/>
                    <a:p>
                      <a:pPr algn="ctr"/>
                      <a:r>
                        <a:rPr lang="en-US" b="1" dirty="0" smtClean="0"/>
                        <a:t>Description</a:t>
                      </a:r>
                      <a:endParaRPr lang="en-US" b="1" dirty="0"/>
                    </a:p>
                  </a:txBody>
                  <a:tcPr anchor="ctr"/>
                </a:tc>
                <a:tc>
                  <a:txBody>
                    <a:bodyPr/>
                    <a:lstStyle/>
                    <a:p>
                      <a:pPr algn="ctr"/>
                      <a:r>
                        <a:rPr lang="en-US" b="1" dirty="0" smtClean="0"/>
                        <a:t>Examples</a:t>
                      </a:r>
                      <a:endParaRPr lang="en-US" b="1" dirty="0"/>
                    </a:p>
                  </a:txBody>
                  <a:tcPr anchor="ctr"/>
                </a:tc>
                <a:extLst>
                  <a:ext uri="{0D108BD9-81ED-4DB2-BD59-A6C34878D82A}">
                    <a16:rowId xmlns:a16="http://schemas.microsoft.com/office/drawing/2014/main" xmlns="" val="10000"/>
                  </a:ext>
                </a:extLst>
              </a:tr>
              <a:tr h="370840">
                <a:tc>
                  <a:txBody>
                    <a:bodyPr/>
                    <a:lstStyle/>
                    <a:p>
                      <a:pPr algn="ctr"/>
                      <a:r>
                        <a:rPr lang="en-US" dirty="0" smtClean="0"/>
                        <a:t>Data Pre-Processing</a:t>
                      </a:r>
                      <a:endParaRPr lang="en-US" dirty="0"/>
                    </a:p>
                  </a:txBody>
                  <a:tcPr anchor="ctr"/>
                </a:tc>
                <a:tc>
                  <a:txBody>
                    <a:bodyPr/>
                    <a:lstStyle/>
                    <a:p>
                      <a:pPr algn="ctr"/>
                      <a:r>
                        <a:rPr lang="en-US" dirty="0" smtClean="0">
                          <a:solidFill>
                            <a:schemeClr val="tx1"/>
                          </a:solidFill>
                        </a:rPr>
                        <a:t>Preparing</a:t>
                      </a:r>
                      <a:r>
                        <a:rPr lang="en-US" baseline="0" dirty="0" smtClean="0">
                          <a:solidFill>
                            <a:schemeClr val="tx1"/>
                          </a:solidFill>
                        </a:rPr>
                        <a:t> a dataset for analysis</a:t>
                      </a:r>
                      <a:endParaRPr lang="en-US" dirty="0">
                        <a:solidFill>
                          <a:schemeClr val="tx1"/>
                        </a:solidFill>
                      </a:endParaRPr>
                    </a:p>
                  </a:txBody>
                  <a:tcPr anchor="ctr"/>
                </a:tc>
                <a:tc>
                  <a:txBody>
                    <a:bodyPr/>
                    <a:lstStyle/>
                    <a:p>
                      <a:pPr algn="ctr"/>
                      <a:r>
                        <a:rPr lang="en-US" dirty="0" smtClean="0"/>
                        <a:t>Discretizing,</a:t>
                      </a:r>
                      <a:r>
                        <a:rPr lang="en-US" baseline="0" dirty="0" smtClean="0"/>
                        <a:t> Nominal to Binary</a:t>
                      </a:r>
                      <a:endParaRPr lang="en-US" dirty="0"/>
                    </a:p>
                  </a:txBody>
                  <a:tcPr anchor="ctr"/>
                </a:tc>
                <a:extLst>
                  <a:ext uri="{0D108BD9-81ED-4DB2-BD59-A6C34878D82A}">
                    <a16:rowId xmlns:a16="http://schemas.microsoft.com/office/drawing/2014/main" xmlns="" val="10001"/>
                  </a:ext>
                </a:extLst>
              </a:tr>
              <a:tr h="370840">
                <a:tc>
                  <a:txBody>
                    <a:bodyPr/>
                    <a:lstStyle/>
                    <a:p>
                      <a:pPr algn="ctr"/>
                      <a:r>
                        <a:rPr lang="en-US" dirty="0" smtClean="0"/>
                        <a:t>Classification</a:t>
                      </a:r>
                      <a:endParaRPr lang="en-US" dirty="0"/>
                    </a:p>
                  </a:txBody>
                  <a:tcPr anchor="ctr"/>
                </a:tc>
                <a:tc>
                  <a:txBody>
                    <a:bodyPr/>
                    <a:lstStyle/>
                    <a:p>
                      <a:pPr algn="ctr"/>
                      <a:r>
                        <a:rPr lang="en-US" dirty="0" smtClean="0"/>
                        <a:t>Given a labeled</a:t>
                      </a:r>
                      <a:r>
                        <a:rPr lang="en-US" baseline="0" dirty="0" smtClean="0"/>
                        <a:t> set of observations, learn to predict labels for new observations</a:t>
                      </a:r>
                      <a:endParaRPr lang="en-US" dirty="0"/>
                    </a:p>
                  </a:txBody>
                  <a:tcPr anchor="ctr"/>
                </a:tc>
                <a:tc>
                  <a:txBody>
                    <a:bodyPr/>
                    <a:lstStyle/>
                    <a:p>
                      <a:pPr algn="ctr"/>
                      <a:r>
                        <a:rPr lang="en-US" dirty="0" err="1" smtClean="0"/>
                        <a:t>BayesNet</a:t>
                      </a:r>
                      <a:r>
                        <a:rPr lang="en-US" dirty="0" smtClean="0"/>
                        <a:t>,</a:t>
                      </a:r>
                      <a:r>
                        <a:rPr lang="en-US" baseline="0" dirty="0" smtClean="0"/>
                        <a:t> KNN, Decision Tree, Neural Networks, Perceptron, SVM</a:t>
                      </a:r>
                      <a:endParaRPr lang="en-US" dirty="0"/>
                    </a:p>
                  </a:txBody>
                  <a:tcPr anchor="ctr"/>
                </a:tc>
                <a:extLst>
                  <a:ext uri="{0D108BD9-81ED-4DB2-BD59-A6C34878D82A}">
                    <a16:rowId xmlns:a16="http://schemas.microsoft.com/office/drawing/2014/main" xmlns="" val="10002"/>
                  </a:ext>
                </a:extLst>
              </a:tr>
              <a:tr h="370840">
                <a:tc>
                  <a:txBody>
                    <a:bodyPr/>
                    <a:lstStyle/>
                    <a:p>
                      <a:pPr algn="ctr"/>
                      <a:r>
                        <a:rPr lang="en-US" dirty="0" smtClean="0"/>
                        <a:t>Regression</a:t>
                      </a:r>
                      <a:endParaRPr lang="en-US" dirty="0"/>
                    </a:p>
                  </a:txBody>
                  <a:tcPr anchor="ctr"/>
                </a:tc>
                <a:tc>
                  <a:txBody>
                    <a:bodyPr/>
                    <a:lstStyle/>
                    <a:p>
                      <a:pPr algn="ctr"/>
                      <a:r>
                        <a:rPr lang="en-US" dirty="0" smtClean="0"/>
                        <a:t>Learn to predict numeric values for</a:t>
                      </a:r>
                      <a:r>
                        <a:rPr lang="en-US" baseline="0" dirty="0" smtClean="0"/>
                        <a:t> observations</a:t>
                      </a:r>
                      <a:endParaRPr lang="en-US" dirty="0"/>
                    </a:p>
                  </a:txBody>
                  <a:tcPr anchor="ctr"/>
                </a:tc>
                <a:tc>
                  <a:txBody>
                    <a:bodyPr/>
                    <a:lstStyle/>
                    <a:p>
                      <a:pPr algn="ctr"/>
                      <a:r>
                        <a:rPr lang="en-US" dirty="0" smtClean="0"/>
                        <a:t>Linear Regression, Isotonic Regression</a:t>
                      </a:r>
                      <a:endParaRPr lang="en-US" dirty="0"/>
                    </a:p>
                  </a:txBody>
                  <a:tcPr anchor="ctr"/>
                </a:tc>
                <a:extLst>
                  <a:ext uri="{0D108BD9-81ED-4DB2-BD59-A6C34878D82A}">
                    <a16:rowId xmlns:a16="http://schemas.microsoft.com/office/drawing/2014/main" xmlns="" val="10003"/>
                  </a:ext>
                </a:extLst>
              </a:tr>
              <a:tr h="370840">
                <a:tc>
                  <a:txBody>
                    <a:bodyPr/>
                    <a:lstStyle/>
                    <a:p>
                      <a:pPr algn="ctr"/>
                      <a:r>
                        <a:rPr lang="en-US" dirty="0" smtClean="0"/>
                        <a:t>Clustering</a:t>
                      </a:r>
                      <a:endParaRPr lang="en-US" dirty="0"/>
                    </a:p>
                  </a:txBody>
                  <a:tcPr anchor="ctr"/>
                </a:tc>
                <a:tc>
                  <a:txBody>
                    <a:bodyPr/>
                    <a:lstStyle/>
                    <a:p>
                      <a:pPr algn="ctr"/>
                      <a:r>
                        <a:rPr lang="en-US" dirty="0" smtClean="0"/>
                        <a:t>Identify groups (i.e., clusters) of similar observations</a:t>
                      </a:r>
                      <a:endParaRPr lang="en-US" dirty="0"/>
                    </a:p>
                  </a:txBody>
                  <a:tcPr anchor="ctr"/>
                </a:tc>
                <a:tc>
                  <a:txBody>
                    <a:bodyPr/>
                    <a:lstStyle/>
                    <a:p>
                      <a:pPr algn="ctr"/>
                      <a:r>
                        <a:rPr lang="en-US" dirty="0" smtClean="0"/>
                        <a:t>K-Means</a:t>
                      </a:r>
                      <a:endParaRPr lang="en-US" dirty="0"/>
                    </a:p>
                  </a:txBody>
                  <a:tcPr anchor="ctr"/>
                </a:tc>
                <a:extLst>
                  <a:ext uri="{0D108BD9-81ED-4DB2-BD59-A6C34878D82A}">
                    <a16:rowId xmlns:a16="http://schemas.microsoft.com/office/drawing/2014/main" xmlns="" val="10004"/>
                  </a:ext>
                </a:extLst>
              </a:tr>
              <a:tr h="370840">
                <a:tc>
                  <a:txBody>
                    <a:bodyPr/>
                    <a:lstStyle/>
                    <a:p>
                      <a:pPr algn="ctr"/>
                      <a:r>
                        <a:rPr lang="en-US" dirty="0" smtClean="0"/>
                        <a:t>Association rule mining</a:t>
                      </a:r>
                      <a:endParaRPr lang="en-US" dirty="0"/>
                    </a:p>
                  </a:txBody>
                  <a:tcPr anchor="ctr"/>
                </a:tc>
                <a:tc>
                  <a:txBody>
                    <a:bodyPr/>
                    <a:lstStyle/>
                    <a:p>
                      <a:pPr algn="ctr"/>
                      <a:r>
                        <a:rPr lang="en-US" dirty="0" smtClean="0"/>
                        <a:t>Discovering relationships between variables</a:t>
                      </a:r>
                      <a:endParaRPr lang="en-US" dirty="0"/>
                    </a:p>
                  </a:txBody>
                  <a:tcPr anchor="ctr"/>
                </a:tc>
                <a:tc>
                  <a:txBody>
                    <a:bodyPr/>
                    <a:lstStyle/>
                    <a:p>
                      <a:pPr algn="ctr"/>
                      <a:r>
                        <a:rPr lang="en-US" dirty="0" err="1" smtClean="0"/>
                        <a:t>Apriori</a:t>
                      </a:r>
                      <a:r>
                        <a:rPr lang="en-US" dirty="0" smtClean="0"/>
                        <a:t> Algorithm, Predictive Accuracy</a:t>
                      </a:r>
                      <a:r>
                        <a:rPr lang="en-US" baseline="0" dirty="0" smtClean="0"/>
                        <a:t> </a:t>
                      </a:r>
                      <a:endParaRPr lang="en-US" dirty="0"/>
                    </a:p>
                  </a:txBody>
                  <a:tcPr anchor="ctr"/>
                </a:tc>
                <a:extLst>
                  <a:ext uri="{0D108BD9-81ED-4DB2-BD59-A6C34878D82A}">
                    <a16:rowId xmlns:a16="http://schemas.microsoft.com/office/drawing/2014/main" xmlns="" val="10005"/>
                  </a:ext>
                </a:extLst>
              </a:tr>
              <a:tr h="370840">
                <a:tc>
                  <a:txBody>
                    <a:bodyPr/>
                    <a:lstStyle/>
                    <a:p>
                      <a:pPr algn="ctr"/>
                      <a:r>
                        <a:rPr lang="en-US" dirty="0" smtClean="0"/>
                        <a:t>Feature Selection</a:t>
                      </a:r>
                      <a:endParaRPr lang="en-US" dirty="0"/>
                    </a:p>
                  </a:txBody>
                  <a:tcPr anchor="ctr"/>
                </a:tc>
                <a:tc>
                  <a:txBody>
                    <a:bodyPr/>
                    <a:lstStyle/>
                    <a:p>
                      <a:pPr algn="ctr"/>
                      <a:r>
                        <a:rPr lang="en-US" dirty="0" smtClean="0"/>
                        <a:t>Find attributes of</a:t>
                      </a:r>
                      <a:r>
                        <a:rPr lang="en-US" baseline="0" dirty="0" smtClean="0"/>
                        <a:t> observations important for prediction</a:t>
                      </a:r>
                      <a:endParaRPr lang="en-US" dirty="0"/>
                    </a:p>
                  </a:txBody>
                  <a:tcPr anchor="ctr"/>
                </a:tc>
                <a:tc>
                  <a:txBody>
                    <a:bodyPr/>
                    <a:lstStyle/>
                    <a:p>
                      <a:pPr algn="ctr"/>
                      <a:r>
                        <a:rPr lang="en-US" dirty="0" err="1" smtClean="0"/>
                        <a:t>Cfs</a:t>
                      </a:r>
                      <a:r>
                        <a:rPr lang="en-US" dirty="0" smtClean="0"/>
                        <a:t> Subset Evaluation, </a:t>
                      </a:r>
                      <a:r>
                        <a:rPr lang="en-US" dirty="0" err="1" smtClean="0"/>
                        <a:t>InfoGain</a:t>
                      </a:r>
                      <a:endParaRPr lang="en-US" dirty="0"/>
                    </a:p>
                  </a:txBody>
                  <a:tcPr anchor="ctr"/>
                </a:tc>
                <a:extLst>
                  <a:ext uri="{0D108BD9-81ED-4DB2-BD59-A6C34878D82A}">
                    <a16:rowId xmlns:a16="http://schemas.microsoft.com/office/drawing/2014/main" xmlns="" val="10006"/>
                  </a:ext>
                </a:extLst>
              </a:tr>
              <a:tr h="370840">
                <a:tc>
                  <a:txBody>
                    <a:bodyPr/>
                    <a:lstStyle/>
                    <a:p>
                      <a:pPr algn="ctr"/>
                      <a:r>
                        <a:rPr lang="en-US" dirty="0" smtClean="0"/>
                        <a:t>Visualization</a:t>
                      </a:r>
                      <a:endParaRPr lang="en-US" dirty="0"/>
                    </a:p>
                  </a:txBody>
                  <a:tcPr anchor="ctr"/>
                </a:tc>
                <a:tc>
                  <a:txBody>
                    <a:bodyPr/>
                    <a:lstStyle/>
                    <a:p>
                      <a:pPr algn="ctr"/>
                      <a:r>
                        <a:rPr lang="en-US" dirty="0" smtClean="0"/>
                        <a:t>Visually represent data mining results</a:t>
                      </a:r>
                      <a:endParaRPr lang="en-US" dirty="0"/>
                    </a:p>
                  </a:txBody>
                  <a:tcPr anchor="ctr"/>
                </a:tc>
                <a:tc>
                  <a:txBody>
                    <a:bodyPr/>
                    <a:lstStyle/>
                    <a:p>
                      <a:pPr algn="ctr"/>
                      <a:r>
                        <a:rPr lang="en-US" dirty="0" smtClean="0"/>
                        <a:t>Cluster assignments, ROC curves</a:t>
                      </a:r>
                      <a:endParaRPr lang="en-US" dirty="0"/>
                    </a:p>
                  </a:txBody>
                  <a:tcPr anchor="ctr"/>
                </a:tc>
                <a:extLst>
                  <a:ext uri="{0D108BD9-81ED-4DB2-BD59-A6C34878D82A}">
                    <a16:rowId xmlns:a16="http://schemas.microsoft.com/office/drawing/2014/main" xmlns="" val="10007"/>
                  </a:ext>
                </a:extLst>
              </a:tr>
            </a:tbl>
          </a:graphicData>
        </a:graphic>
      </p:graphicFrame>
      <p:sp>
        <p:nvSpPr>
          <p:cNvPr id="6" name="TextBox 5"/>
          <p:cNvSpPr txBox="1"/>
          <p:nvPr/>
        </p:nvSpPr>
        <p:spPr>
          <a:xfrm>
            <a:off x="3651966" y="6394450"/>
            <a:ext cx="4888069" cy="369332"/>
          </a:xfrm>
          <a:prstGeom prst="rect">
            <a:avLst/>
          </a:prstGeom>
          <a:noFill/>
        </p:spPr>
        <p:txBody>
          <a:bodyPr wrap="none" rtlCol="0">
            <a:spAutoFit/>
          </a:bodyPr>
          <a:lstStyle/>
          <a:p>
            <a:r>
              <a:rPr lang="en-US" b="1" dirty="0" smtClean="0"/>
              <a:t>Table 1. WEKA tools for various data mining tasks</a:t>
            </a:r>
            <a:endParaRPr lang="en-US" b="1" dirty="0"/>
          </a:p>
        </p:txBody>
      </p:sp>
    </p:spTree>
    <p:extLst>
      <p:ext uri="{BB962C8B-B14F-4D97-AF65-F5344CB8AC3E}">
        <p14:creationId xmlns:p14="http://schemas.microsoft.com/office/powerpoint/2010/main" val="22960252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Naïve Bayes</a:t>
            </a:r>
            <a:endParaRPr lang="en-US" dirty="0"/>
          </a:p>
        </p:txBody>
      </p:sp>
      <p:sp>
        <p:nvSpPr>
          <p:cNvPr id="3" name="Content Placeholder 2"/>
          <p:cNvSpPr>
            <a:spLocks noGrp="1"/>
          </p:cNvSpPr>
          <p:nvPr>
            <p:ph idx="1"/>
          </p:nvPr>
        </p:nvSpPr>
        <p:spPr/>
        <p:txBody>
          <a:bodyPr/>
          <a:lstStyle/>
          <a:p>
            <a:r>
              <a:rPr lang="en-US" dirty="0" smtClean="0"/>
              <a:t>Step 3. Test the classifier</a:t>
            </a:r>
          </a:p>
          <a:p>
            <a:pPr lvl="1">
              <a:buFont typeface="Calibri" panose="020F0502020204030204" pitchFamily="34" charset="0"/>
              <a:buChar char="$"/>
            </a:pPr>
            <a:r>
              <a:rPr lang="en-US" dirty="0"/>
              <a:t>mahout </a:t>
            </a:r>
            <a:r>
              <a:rPr lang="en-US" dirty="0" err="1"/>
              <a:t>testnb</a:t>
            </a:r>
            <a:r>
              <a:rPr lang="en-US" dirty="0"/>
              <a:t> </a:t>
            </a:r>
          </a:p>
          <a:p>
            <a:pPr marL="457200" lvl="1" indent="0">
              <a:buNone/>
            </a:pPr>
            <a:r>
              <a:rPr lang="en-US" dirty="0"/>
              <a:t>        -</a:t>
            </a:r>
            <a:r>
              <a:rPr lang="en-US" dirty="0" err="1"/>
              <a:t>i</a:t>
            </a:r>
            <a:r>
              <a:rPr lang="en-US" dirty="0"/>
              <a:t> ${WORK_DIR}/20news-test-vectors</a:t>
            </a:r>
          </a:p>
          <a:p>
            <a:pPr marL="457200" lvl="1" indent="0">
              <a:buNone/>
            </a:pPr>
            <a:r>
              <a:rPr lang="en-US" dirty="0"/>
              <a:t>        -m ${WORK_DIR}/model </a:t>
            </a:r>
          </a:p>
          <a:p>
            <a:pPr marL="457200" lvl="1" indent="0">
              <a:buNone/>
            </a:pPr>
            <a:r>
              <a:rPr lang="en-US" dirty="0"/>
              <a:t>        -l ${WORK_DIR}/</a:t>
            </a:r>
            <a:r>
              <a:rPr lang="en-US" dirty="0" err="1"/>
              <a:t>labelindex</a:t>
            </a:r>
            <a:r>
              <a:rPr lang="en-US" dirty="0"/>
              <a:t> </a:t>
            </a:r>
          </a:p>
          <a:p>
            <a:pPr marL="457200" lvl="1" indent="0">
              <a:buNone/>
            </a:pPr>
            <a:r>
              <a:rPr lang="en-US" dirty="0" smtClean="0"/>
              <a:t>        </a:t>
            </a:r>
            <a:r>
              <a:rPr lang="en-US" dirty="0"/>
              <a:t>-o ${WORK_DIR}/20news-testing </a:t>
            </a:r>
            <a:endParaRPr lang="en-US" dirty="0" smtClean="0"/>
          </a:p>
          <a:p>
            <a:r>
              <a:rPr lang="en-US" dirty="0" smtClean="0"/>
              <a:t>Output:</a:t>
            </a:r>
          </a:p>
          <a:p>
            <a:pPr lvl="1"/>
            <a:r>
              <a:rPr lang="en-US" dirty="0" smtClean="0"/>
              <a:t>Confusion Matrix</a:t>
            </a:r>
          </a:p>
          <a:p>
            <a:pPr lvl="1"/>
            <a:r>
              <a:rPr lang="en-US" dirty="0" smtClean="0"/>
              <a:t>Statistics including: Kappa, Accuracy, Reliability</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50</a:t>
            </a:fld>
            <a:endParaRPr lang="en-US"/>
          </a:p>
        </p:txBody>
      </p:sp>
    </p:spTree>
    <p:extLst>
      <p:ext uri="{BB962C8B-B14F-4D97-AF65-F5344CB8AC3E}">
        <p14:creationId xmlns:p14="http://schemas.microsoft.com/office/powerpoint/2010/main" val="9994122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a:t>
            </a:r>
            <a:r>
              <a:rPr lang="en-US" b="1" dirty="0" smtClean="0"/>
              <a:t>Random Forest</a:t>
            </a:r>
            <a:endParaRPr lang="en-US" dirty="0"/>
          </a:p>
        </p:txBody>
      </p:sp>
      <p:sp>
        <p:nvSpPr>
          <p:cNvPr id="3" name="Content Placeholder 2"/>
          <p:cNvSpPr>
            <a:spLocks noGrp="1"/>
          </p:cNvSpPr>
          <p:nvPr>
            <p:ph idx="1"/>
          </p:nvPr>
        </p:nvSpPr>
        <p:spPr>
          <a:xfrm>
            <a:off x="838200" y="1825624"/>
            <a:ext cx="10515600" cy="4530725"/>
          </a:xfrm>
        </p:spPr>
        <p:txBody>
          <a:bodyPr>
            <a:normAutofit/>
          </a:bodyPr>
          <a:lstStyle/>
          <a:p>
            <a:r>
              <a:rPr lang="en-US" dirty="0"/>
              <a:t>This example demonstrates the application of </a:t>
            </a:r>
            <a:r>
              <a:rPr lang="en-US" dirty="0" smtClean="0"/>
              <a:t>Random Forest </a:t>
            </a:r>
            <a:r>
              <a:rPr lang="en-US" dirty="0"/>
              <a:t>to </a:t>
            </a:r>
            <a:r>
              <a:rPr lang="en-US" dirty="0" smtClean="0"/>
              <a:t>NSL-KDD dataset.</a:t>
            </a:r>
            <a:endParaRPr lang="en-US" dirty="0"/>
          </a:p>
          <a:p>
            <a:pPr lvl="1"/>
            <a:r>
              <a:rPr lang="en-US" dirty="0"/>
              <a:t>Dataset: </a:t>
            </a:r>
            <a:r>
              <a:rPr lang="en-US" dirty="0">
                <a:hlinkClick r:id="rId2"/>
              </a:rPr>
              <a:t>http://</a:t>
            </a:r>
            <a:r>
              <a:rPr lang="en-US" dirty="0" smtClean="0">
                <a:hlinkClick r:id="rId2"/>
              </a:rPr>
              <a:t>nsl.cs.unb.ca/NSL-KDD/</a:t>
            </a:r>
            <a:endParaRPr lang="en-US" dirty="0" smtClean="0"/>
          </a:p>
          <a:p>
            <a:r>
              <a:rPr lang="en-US" dirty="0" smtClean="0"/>
              <a:t>Step 1. Generating the descriptor file</a:t>
            </a:r>
          </a:p>
          <a:p>
            <a:pPr lvl="1">
              <a:buFont typeface="Calibri" panose="020F0502020204030204" pitchFamily="34" charset="0"/>
              <a:buChar char="$"/>
            </a:pPr>
            <a:r>
              <a:rPr lang="en-US" dirty="0" err="1"/>
              <a:t>hadoop</a:t>
            </a:r>
            <a:r>
              <a:rPr lang="en-US" dirty="0"/>
              <a:t> jar $</a:t>
            </a:r>
            <a:r>
              <a:rPr lang="en-US" dirty="0" smtClean="0"/>
              <a:t>MAHOUT_HOME/core/target/mahout-core-xyz.job.jar</a:t>
            </a:r>
            <a:br>
              <a:rPr lang="en-US" dirty="0" smtClean="0"/>
            </a:br>
            <a:r>
              <a:rPr lang="en-US" dirty="0" err="1" smtClean="0"/>
              <a:t>org.apache.mahout.classifier.df.tools.Describe</a:t>
            </a:r>
            <a:r>
              <a:rPr lang="en-US" dirty="0" smtClean="0"/>
              <a:t/>
            </a:r>
            <a:br>
              <a:rPr lang="en-US" dirty="0" smtClean="0"/>
            </a:br>
            <a:r>
              <a:rPr lang="en-US" dirty="0" smtClean="0"/>
              <a:t>-</a:t>
            </a:r>
            <a:r>
              <a:rPr lang="en-US" dirty="0"/>
              <a:t>p /user/hue/</a:t>
            </a:r>
            <a:r>
              <a:rPr lang="en-US" dirty="0" err="1"/>
              <a:t>KDDTrain</a:t>
            </a:r>
            <a:r>
              <a:rPr lang="en-US" dirty="0"/>
              <a:t>/KDDTrain+_</a:t>
            </a:r>
            <a:r>
              <a:rPr lang="en-US" dirty="0" smtClean="0"/>
              <a:t>20Percent.arff</a:t>
            </a:r>
            <a:br>
              <a:rPr lang="en-US" dirty="0" smtClean="0"/>
            </a:br>
            <a:r>
              <a:rPr lang="en-US" dirty="0" smtClean="0"/>
              <a:t>-</a:t>
            </a:r>
            <a:r>
              <a:rPr lang="en-US" dirty="0"/>
              <a:t>f /user/hue/KDDTrain/KDDTrain+.</a:t>
            </a:r>
            <a:r>
              <a:rPr lang="en-US" dirty="0" smtClean="0"/>
              <a:t>info</a:t>
            </a:r>
            <a:br>
              <a:rPr lang="en-US" dirty="0" smtClean="0"/>
            </a:br>
            <a:r>
              <a:rPr lang="en-US" dirty="0" smtClean="0"/>
              <a:t>-</a:t>
            </a:r>
            <a:r>
              <a:rPr lang="en-US" dirty="0"/>
              <a:t>d N 3 C 2 N C 4 N C 8 N 2 C 19 N </a:t>
            </a:r>
            <a:r>
              <a:rPr lang="en-US" dirty="0" smtClean="0"/>
              <a:t>L</a:t>
            </a:r>
          </a:p>
          <a:p>
            <a:pPr lvl="1"/>
            <a:r>
              <a:rPr lang="en-US" dirty="0"/>
              <a:t>N 3 C 2 N C 4 N C 8 N 2 C 19 N L defines that the dataset is starting with a numeric (N), followed by three categorical attributes, and so on. In the last, L defines the label.</a:t>
            </a:r>
          </a:p>
        </p:txBody>
      </p:sp>
      <p:sp>
        <p:nvSpPr>
          <p:cNvPr id="4" name="Slide Number Placeholder 3"/>
          <p:cNvSpPr>
            <a:spLocks noGrp="1"/>
          </p:cNvSpPr>
          <p:nvPr>
            <p:ph type="sldNum" sz="quarter" idx="12"/>
          </p:nvPr>
        </p:nvSpPr>
        <p:spPr/>
        <p:txBody>
          <a:bodyPr/>
          <a:lstStyle/>
          <a:p>
            <a:fld id="{752CC240-701A-42FE-B8E5-BC89EBD048C8}" type="slidenum">
              <a:rPr lang="en-US" smtClean="0"/>
              <a:t>51</a:t>
            </a:fld>
            <a:endParaRPr lang="en-US"/>
          </a:p>
        </p:txBody>
      </p:sp>
      <p:sp>
        <p:nvSpPr>
          <p:cNvPr id="5" name="TextBox 4"/>
          <p:cNvSpPr txBox="1"/>
          <p:nvPr/>
        </p:nvSpPr>
        <p:spPr>
          <a:xfrm>
            <a:off x="8724619" y="4193283"/>
            <a:ext cx="3336426" cy="369332"/>
          </a:xfrm>
          <a:prstGeom prst="rect">
            <a:avLst/>
          </a:prstGeom>
          <a:noFill/>
          <a:ln>
            <a:solidFill>
              <a:srgbClr val="FF0000"/>
            </a:solidFill>
          </a:ln>
        </p:spPr>
        <p:txBody>
          <a:bodyPr wrap="none" rtlCol="0">
            <a:spAutoFit/>
          </a:bodyPr>
          <a:lstStyle/>
          <a:p>
            <a:r>
              <a:rPr lang="en-US" dirty="0"/>
              <a:t>path for the data to be described.</a:t>
            </a:r>
          </a:p>
        </p:txBody>
      </p:sp>
      <p:sp>
        <p:nvSpPr>
          <p:cNvPr id="6" name="TextBox 5"/>
          <p:cNvSpPr txBox="1"/>
          <p:nvPr/>
        </p:nvSpPr>
        <p:spPr>
          <a:xfrm>
            <a:off x="8017374" y="4563666"/>
            <a:ext cx="4043671" cy="369332"/>
          </a:xfrm>
          <a:prstGeom prst="rect">
            <a:avLst/>
          </a:prstGeom>
          <a:noFill/>
          <a:ln>
            <a:solidFill>
              <a:srgbClr val="FF0000"/>
            </a:solidFill>
          </a:ln>
        </p:spPr>
        <p:txBody>
          <a:bodyPr wrap="none" rtlCol="0">
            <a:spAutoFit/>
          </a:bodyPr>
          <a:lstStyle/>
          <a:p>
            <a:r>
              <a:rPr lang="en-US" dirty="0"/>
              <a:t>location for the generated descriptor file.</a:t>
            </a:r>
          </a:p>
        </p:txBody>
      </p:sp>
      <p:sp>
        <p:nvSpPr>
          <p:cNvPr id="7" name="TextBox 6"/>
          <p:cNvSpPr txBox="1"/>
          <p:nvPr/>
        </p:nvSpPr>
        <p:spPr>
          <a:xfrm>
            <a:off x="7704147" y="4932998"/>
            <a:ext cx="4356898" cy="369332"/>
          </a:xfrm>
          <a:prstGeom prst="rect">
            <a:avLst/>
          </a:prstGeom>
          <a:noFill/>
          <a:ln>
            <a:solidFill>
              <a:srgbClr val="FF0000"/>
            </a:solidFill>
          </a:ln>
        </p:spPr>
        <p:txBody>
          <a:bodyPr wrap="none" rtlCol="0">
            <a:spAutoFit/>
          </a:bodyPr>
          <a:lstStyle/>
          <a:p>
            <a:r>
              <a:rPr lang="en-US" dirty="0"/>
              <a:t>the information for the attribute on the data</a:t>
            </a:r>
          </a:p>
        </p:txBody>
      </p:sp>
    </p:spTree>
    <p:extLst>
      <p:ext uri="{BB962C8B-B14F-4D97-AF65-F5344CB8AC3E}">
        <p14:creationId xmlns:p14="http://schemas.microsoft.com/office/powerpoint/2010/main" val="36491693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Random Forest</a:t>
            </a:r>
            <a:endParaRPr lang="en-US" dirty="0"/>
          </a:p>
        </p:txBody>
      </p:sp>
      <p:sp>
        <p:nvSpPr>
          <p:cNvPr id="3" name="Content Placeholder 2"/>
          <p:cNvSpPr>
            <a:spLocks noGrp="1"/>
          </p:cNvSpPr>
          <p:nvPr>
            <p:ph idx="1"/>
          </p:nvPr>
        </p:nvSpPr>
        <p:spPr>
          <a:xfrm>
            <a:off x="838200" y="1381760"/>
            <a:ext cx="10515600" cy="5339715"/>
          </a:xfrm>
        </p:spPr>
        <p:txBody>
          <a:bodyPr>
            <a:normAutofit fontScale="92500" lnSpcReduction="10000"/>
          </a:bodyPr>
          <a:lstStyle/>
          <a:p>
            <a:r>
              <a:rPr lang="en-US" dirty="0"/>
              <a:t>Step 2. </a:t>
            </a:r>
            <a:r>
              <a:rPr lang="en-US" dirty="0" smtClean="0"/>
              <a:t>Building </a:t>
            </a:r>
            <a:r>
              <a:rPr lang="en-US" dirty="0"/>
              <a:t>the Random </a:t>
            </a:r>
            <a:r>
              <a:rPr lang="en-US" dirty="0" smtClean="0"/>
              <a:t>forest</a:t>
            </a:r>
          </a:p>
          <a:p>
            <a:pPr lvl="1">
              <a:buFont typeface="Calibri" panose="020F0502020204030204" pitchFamily="34" charset="0"/>
              <a:buChar char="$"/>
            </a:pPr>
            <a:r>
              <a:rPr lang="en-US" dirty="0" err="1"/>
              <a:t>hadoop</a:t>
            </a:r>
            <a:r>
              <a:rPr lang="en-US" dirty="0"/>
              <a:t> jar $</a:t>
            </a:r>
            <a:r>
              <a:rPr lang="en-US" dirty="0" smtClean="0"/>
              <a:t>MAHOUT_HOME/examples/target/mahout-examples-xyz-job.jar </a:t>
            </a:r>
            <a:r>
              <a:rPr lang="en-US" dirty="0" err="1" smtClean="0"/>
              <a:t>org.apache.mahout.classifier.df.mapreduce.BuildForest</a:t>
            </a:r>
            <a:r>
              <a:rPr lang="en-US" dirty="0" smtClean="0"/>
              <a:t/>
            </a:r>
            <a:br>
              <a:rPr lang="en-US" dirty="0" smtClean="0"/>
            </a:br>
            <a:r>
              <a:rPr lang="en-US" dirty="0" smtClean="0"/>
              <a:t>-</a:t>
            </a:r>
            <a:r>
              <a:rPr lang="en-US" dirty="0" err="1" smtClean="0"/>
              <a:t>Dmapred.max.split.size</a:t>
            </a:r>
            <a:r>
              <a:rPr lang="en-US" dirty="0" smtClean="0"/>
              <a:t>=1874231 </a:t>
            </a:r>
            <a:br>
              <a:rPr lang="en-US" dirty="0" smtClean="0"/>
            </a:br>
            <a:r>
              <a:rPr lang="en-US" dirty="0" smtClean="0"/>
              <a:t>-</a:t>
            </a:r>
            <a:r>
              <a:rPr lang="en-US" dirty="0"/>
              <a:t>d /</a:t>
            </a:r>
            <a:r>
              <a:rPr lang="en-US" dirty="0" smtClean="0"/>
              <a:t>user/hue/</a:t>
            </a:r>
            <a:r>
              <a:rPr lang="en-US" dirty="0" err="1" smtClean="0"/>
              <a:t>KDDTrain</a:t>
            </a:r>
            <a:r>
              <a:rPr lang="en-US" dirty="0" smtClean="0"/>
              <a:t>/KDDTrain</a:t>
            </a:r>
            <a:r>
              <a:rPr lang="en-US" dirty="0"/>
              <a:t>+_</a:t>
            </a:r>
            <a:r>
              <a:rPr lang="en-US" dirty="0" smtClean="0"/>
              <a:t>20Percent.arff</a:t>
            </a:r>
            <a:br>
              <a:rPr lang="en-US" dirty="0" smtClean="0"/>
            </a:br>
            <a:r>
              <a:rPr lang="en-US" dirty="0" smtClean="0"/>
              <a:t>-ds </a:t>
            </a:r>
            <a:r>
              <a:rPr lang="en-US" dirty="0"/>
              <a:t>/user/hue/KDDTrain/KDDTrain+.</a:t>
            </a:r>
            <a:r>
              <a:rPr lang="en-US" dirty="0" smtClean="0"/>
              <a:t>info</a:t>
            </a:r>
            <a:br>
              <a:rPr lang="en-US" dirty="0" smtClean="0"/>
            </a:br>
            <a:r>
              <a:rPr lang="en-US" dirty="0" smtClean="0"/>
              <a:t>-</a:t>
            </a:r>
            <a:r>
              <a:rPr lang="en-US" dirty="0" err="1" smtClean="0"/>
              <a:t>sl</a:t>
            </a:r>
            <a:r>
              <a:rPr lang="en-US" dirty="0" smtClean="0"/>
              <a:t> </a:t>
            </a:r>
            <a:r>
              <a:rPr lang="en-US" dirty="0"/>
              <a:t>5 -p -t 100 –o /user/hue/ </a:t>
            </a:r>
            <a:r>
              <a:rPr lang="en-US" dirty="0" err="1" smtClean="0"/>
              <a:t>nsl</a:t>
            </a:r>
            <a:r>
              <a:rPr lang="en-US" dirty="0" smtClean="0"/>
              <a:t>-forest</a:t>
            </a:r>
          </a:p>
          <a:p>
            <a:pPr lvl="1"/>
            <a:endParaRPr lang="en-US" dirty="0" smtClean="0"/>
          </a:p>
          <a:p>
            <a:pPr lvl="1"/>
            <a:r>
              <a:rPr lang="en-US" dirty="0" err="1" smtClean="0"/>
              <a:t>Dmapred.max.split.size</a:t>
            </a:r>
            <a:r>
              <a:rPr lang="en-US" dirty="0" smtClean="0"/>
              <a:t> </a:t>
            </a:r>
            <a:r>
              <a:rPr lang="en-US" dirty="0"/>
              <a:t>indicates to Hadoop the maximum size of each partition.</a:t>
            </a:r>
          </a:p>
          <a:p>
            <a:pPr lvl="1"/>
            <a:r>
              <a:rPr lang="en-US" dirty="0"/>
              <a:t>d stands for the data path.</a:t>
            </a:r>
          </a:p>
          <a:p>
            <a:pPr lvl="1"/>
            <a:r>
              <a:rPr lang="en-US" dirty="0"/>
              <a:t>ds stands for the location of the descriptor file.</a:t>
            </a:r>
          </a:p>
          <a:p>
            <a:pPr lvl="1"/>
            <a:r>
              <a:rPr lang="en-US" dirty="0" err="1"/>
              <a:t>sl</a:t>
            </a:r>
            <a:r>
              <a:rPr lang="en-US" dirty="0"/>
              <a:t> is a variable to select randomly at each tree node. Here, each tree is built using five randomly selected attributes per node.</a:t>
            </a:r>
          </a:p>
          <a:p>
            <a:pPr lvl="1"/>
            <a:r>
              <a:rPr lang="en-US" dirty="0"/>
              <a:t>p uses partial data implementation.</a:t>
            </a:r>
          </a:p>
          <a:p>
            <a:pPr lvl="1"/>
            <a:r>
              <a:rPr lang="en-US" dirty="0"/>
              <a:t>t stands for the number of trees to grow. Here, the commands build 100 trees using partial implementation.</a:t>
            </a:r>
          </a:p>
          <a:p>
            <a:pPr lvl="1"/>
            <a:r>
              <a:rPr lang="en-US" dirty="0"/>
              <a:t>o stands for the output path that will contain the decision forest.</a:t>
            </a:r>
          </a:p>
        </p:txBody>
      </p:sp>
      <p:sp>
        <p:nvSpPr>
          <p:cNvPr id="4" name="Slide Number Placeholder 3"/>
          <p:cNvSpPr>
            <a:spLocks noGrp="1"/>
          </p:cNvSpPr>
          <p:nvPr>
            <p:ph type="sldNum" sz="quarter" idx="12"/>
          </p:nvPr>
        </p:nvSpPr>
        <p:spPr/>
        <p:txBody>
          <a:bodyPr/>
          <a:lstStyle/>
          <a:p>
            <a:fld id="{752CC240-701A-42FE-B8E5-BC89EBD048C8}" type="slidenum">
              <a:rPr lang="en-US" smtClean="0"/>
              <a:t>52</a:t>
            </a:fld>
            <a:endParaRPr lang="en-US"/>
          </a:p>
        </p:txBody>
      </p:sp>
    </p:spTree>
    <p:extLst>
      <p:ext uri="{BB962C8B-B14F-4D97-AF65-F5344CB8AC3E}">
        <p14:creationId xmlns:p14="http://schemas.microsoft.com/office/powerpoint/2010/main" val="39250507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Random Forest</a:t>
            </a:r>
            <a:endParaRPr lang="en-US" dirty="0"/>
          </a:p>
        </p:txBody>
      </p:sp>
      <p:sp>
        <p:nvSpPr>
          <p:cNvPr id="3" name="Content Placeholder 2"/>
          <p:cNvSpPr>
            <a:spLocks noGrp="1"/>
          </p:cNvSpPr>
          <p:nvPr>
            <p:ph idx="1"/>
          </p:nvPr>
        </p:nvSpPr>
        <p:spPr>
          <a:xfrm>
            <a:off x="838200" y="1493520"/>
            <a:ext cx="10515600" cy="5364480"/>
          </a:xfrm>
        </p:spPr>
        <p:txBody>
          <a:bodyPr>
            <a:normAutofit fontScale="92500" lnSpcReduction="10000"/>
          </a:bodyPr>
          <a:lstStyle/>
          <a:p>
            <a:r>
              <a:rPr lang="en-US" dirty="0" smtClean="0"/>
              <a:t>Step 3. Testing</a:t>
            </a:r>
          </a:p>
          <a:p>
            <a:pPr lvl="1">
              <a:buFont typeface="Calibri" panose="020F0502020204030204" pitchFamily="34" charset="0"/>
              <a:buChar char="$"/>
            </a:pPr>
            <a:r>
              <a:rPr lang="en-US" dirty="0" err="1"/>
              <a:t>hadoop</a:t>
            </a:r>
            <a:r>
              <a:rPr lang="en-US" dirty="0"/>
              <a:t> jar $</a:t>
            </a:r>
            <a:r>
              <a:rPr lang="en-US" dirty="0" smtClean="0"/>
              <a:t>MAHOUT_HOME/examples/target/mahout-examples-xyz-job.jar </a:t>
            </a:r>
            <a:r>
              <a:rPr lang="en-US" dirty="0" err="1" smtClean="0"/>
              <a:t>org.apache.mahout.classifier.df.mapreduce.TestForest</a:t>
            </a:r>
            <a:r>
              <a:rPr lang="en-US" dirty="0" smtClean="0"/>
              <a:t/>
            </a:r>
            <a:br>
              <a:rPr lang="en-US" dirty="0" smtClean="0"/>
            </a:br>
            <a:r>
              <a:rPr lang="en-US" dirty="0" smtClean="0"/>
              <a:t>-</a:t>
            </a:r>
            <a:r>
              <a:rPr lang="en-US" dirty="0" err="1" smtClean="0"/>
              <a:t>i</a:t>
            </a:r>
            <a:r>
              <a:rPr lang="en-US" dirty="0" smtClean="0"/>
              <a:t> </a:t>
            </a:r>
            <a:r>
              <a:rPr lang="en-US" dirty="0"/>
              <a:t>/user/hue/</a:t>
            </a:r>
            <a:r>
              <a:rPr lang="en-US" dirty="0" err="1"/>
              <a:t>KDDTest</a:t>
            </a:r>
            <a:r>
              <a:rPr lang="en-US" dirty="0"/>
              <a:t>/</a:t>
            </a:r>
            <a:r>
              <a:rPr lang="en-US" dirty="0" err="1"/>
              <a:t>KDDTest</a:t>
            </a:r>
            <a:r>
              <a:rPr lang="en-US" dirty="0"/>
              <a:t>+.</a:t>
            </a:r>
            <a:r>
              <a:rPr lang="en-US" dirty="0" err="1" smtClean="0"/>
              <a:t>arff</a:t>
            </a:r>
            <a:r>
              <a:rPr lang="en-US" dirty="0" smtClean="0"/>
              <a:t/>
            </a:r>
            <a:br>
              <a:rPr lang="en-US" dirty="0" smtClean="0"/>
            </a:br>
            <a:r>
              <a:rPr lang="en-US" dirty="0" smtClean="0"/>
              <a:t>-ds </a:t>
            </a:r>
            <a:r>
              <a:rPr lang="en-US" dirty="0"/>
              <a:t>/user/hue/KDDTrain/KDDTrain+.info -m /user/hue/</a:t>
            </a:r>
            <a:r>
              <a:rPr lang="en-US" dirty="0" err="1"/>
              <a:t>nsl</a:t>
            </a:r>
            <a:r>
              <a:rPr lang="en-US" dirty="0"/>
              <a:t>-forest -a </a:t>
            </a:r>
            <a:r>
              <a:rPr lang="en-US" dirty="0" smtClean="0"/>
              <a:t>–</a:t>
            </a:r>
            <a:r>
              <a:rPr lang="en-US" dirty="0" err="1" smtClean="0"/>
              <a:t>mr</a:t>
            </a:r>
            <a:r>
              <a:rPr lang="en-US" dirty="0" smtClean="0"/>
              <a:t/>
            </a:r>
            <a:br>
              <a:rPr lang="en-US" dirty="0" smtClean="0"/>
            </a:br>
            <a:r>
              <a:rPr lang="en-US" dirty="0" smtClean="0"/>
              <a:t>-o </a:t>
            </a:r>
            <a:r>
              <a:rPr lang="en-US" dirty="0"/>
              <a:t>/</a:t>
            </a:r>
            <a:r>
              <a:rPr lang="en-US" dirty="0" smtClean="0"/>
              <a:t>user/hue/predictions</a:t>
            </a:r>
          </a:p>
          <a:p>
            <a:pPr lvl="1"/>
            <a:endParaRPr lang="en-US" dirty="0"/>
          </a:p>
          <a:p>
            <a:pPr lvl="1"/>
            <a:r>
              <a:rPr lang="en-US" dirty="0"/>
              <a:t>I indicates the path for the test data</a:t>
            </a:r>
          </a:p>
          <a:p>
            <a:pPr lvl="1"/>
            <a:r>
              <a:rPr lang="en-US" dirty="0"/>
              <a:t>ds stands for the location of the descriptor file</a:t>
            </a:r>
          </a:p>
          <a:p>
            <a:pPr lvl="1"/>
            <a:r>
              <a:rPr lang="en-US" dirty="0"/>
              <a:t>m stands for the location of the generated forest from the previous command</a:t>
            </a:r>
          </a:p>
          <a:p>
            <a:pPr lvl="1"/>
            <a:r>
              <a:rPr lang="en-US" dirty="0"/>
              <a:t>a informs to run the analyzer to compute the confusion matrix</a:t>
            </a:r>
          </a:p>
          <a:p>
            <a:pPr lvl="1"/>
            <a:r>
              <a:rPr lang="en-US" dirty="0" err="1"/>
              <a:t>mr</a:t>
            </a:r>
            <a:r>
              <a:rPr lang="en-US" dirty="0"/>
              <a:t> informs Hadoop to distribute the classification</a:t>
            </a:r>
          </a:p>
          <a:p>
            <a:pPr lvl="1"/>
            <a:r>
              <a:rPr lang="en-US" dirty="0"/>
              <a:t>o stands for the location to store the predictions </a:t>
            </a:r>
            <a:r>
              <a:rPr lang="en-US" dirty="0" smtClean="0"/>
              <a:t>in</a:t>
            </a:r>
          </a:p>
          <a:p>
            <a:r>
              <a:rPr lang="en-US" dirty="0" smtClean="0"/>
              <a:t>Output:</a:t>
            </a:r>
          </a:p>
          <a:p>
            <a:pPr lvl="1"/>
            <a:r>
              <a:rPr lang="en-US" dirty="0"/>
              <a:t>Confusion Matrix</a:t>
            </a:r>
          </a:p>
          <a:p>
            <a:pPr lvl="1"/>
            <a:r>
              <a:rPr lang="en-US" dirty="0"/>
              <a:t>Statistics including: Kappa, Accuracy, Reliability</a:t>
            </a:r>
          </a:p>
        </p:txBody>
      </p:sp>
      <p:sp>
        <p:nvSpPr>
          <p:cNvPr id="4" name="Slide Number Placeholder 3"/>
          <p:cNvSpPr>
            <a:spLocks noGrp="1"/>
          </p:cNvSpPr>
          <p:nvPr>
            <p:ph type="sldNum" sz="quarter" idx="12"/>
          </p:nvPr>
        </p:nvSpPr>
        <p:spPr/>
        <p:txBody>
          <a:bodyPr/>
          <a:lstStyle/>
          <a:p>
            <a:fld id="{752CC240-701A-42FE-B8E5-BC89EBD048C8}" type="slidenum">
              <a:rPr lang="en-US" smtClean="0"/>
              <a:t>53</a:t>
            </a:fld>
            <a:endParaRPr lang="en-US"/>
          </a:p>
        </p:txBody>
      </p:sp>
    </p:spTree>
    <p:extLst>
      <p:ext uri="{BB962C8B-B14F-4D97-AF65-F5344CB8AC3E}">
        <p14:creationId xmlns:p14="http://schemas.microsoft.com/office/powerpoint/2010/main" val="17844159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MLlib</a:t>
            </a:r>
            <a:r>
              <a:rPr lang="en-US" b="1" dirty="0" smtClean="0"/>
              <a:t> Example (in Python): </a:t>
            </a:r>
            <a:r>
              <a:rPr lang="en-US" b="1" dirty="0"/>
              <a:t>Naïve Bayes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Step 1. Preprocessing (loading data and splitting training/testing sets)</a:t>
            </a:r>
          </a:p>
          <a:p>
            <a:pPr marL="457200" lvl="1" indent="0">
              <a:buNone/>
            </a:pPr>
            <a:r>
              <a:rPr lang="en-US" dirty="0">
                <a:latin typeface="Courier"/>
                <a:cs typeface="Courier New" panose="02070309020205020404" pitchFamily="49" charset="0"/>
              </a:rPr>
              <a:t>data = </a:t>
            </a:r>
            <a:r>
              <a:rPr lang="en-US" dirty="0" err="1">
                <a:latin typeface="Courier"/>
                <a:cs typeface="Courier New" panose="02070309020205020404" pitchFamily="49" charset="0"/>
              </a:rPr>
              <a:t>sc.textFile</a:t>
            </a:r>
            <a:r>
              <a:rPr lang="en-US" dirty="0" smtClean="0">
                <a:latin typeface="Courier"/>
                <a:cs typeface="Courier New" panose="02070309020205020404" pitchFamily="49" charset="0"/>
              </a:rPr>
              <a:t>(</a:t>
            </a:r>
            <a:r>
              <a:rPr lang="en-US" b="1" dirty="0" smtClean="0">
                <a:latin typeface="Courier"/>
                <a:cs typeface="Courier New" panose="02070309020205020404" pitchFamily="49" charset="0"/>
              </a:rPr>
              <a:t>[PATH TO DATA]</a:t>
            </a:r>
            <a:r>
              <a:rPr lang="en-US" dirty="0" smtClean="0">
                <a:latin typeface="Courier"/>
                <a:cs typeface="Courier New" panose="02070309020205020404" pitchFamily="49" charset="0"/>
              </a:rPr>
              <a:t>).</a:t>
            </a:r>
            <a:r>
              <a:rPr lang="en-US" dirty="0">
                <a:latin typeface="Courier"/>
                <a:cs typeface="Courier New" panose="02070309020205020404" pitchFamily="49" charset="0"/>
              </a:rPr>
              <a:t>map(</a:t>
            </a:r>
            <a:r>
              <a:rPr lang="en-US" dirty="0" err="1">
                <a:latin typeface="Courier"/>
                <a:cs typeface="Courier New" panose="02070309020205020404" pitchFamily="49" charset="0"/>
              </a:rPr>
              <a:t>parseLine</a:t>
            </a:r>
            <a:r>
              <a:rPr lang="en-US" dirty="0">
                <a:latin typeface="Courier"/>
                <a:cs typeface="Courier New" panose="02070309020205020404" pitchFamily="49" charset="0"/>
              </a:rPr>
              <a:t>)</a:t>
            </a:r>
          </a:p>
          <a:p>
            <a:pPr marL="457200" lvl="1" indent="0">
              <a:buNone/>
            </a:pPr>
            <a:r>
              <a:rPr lang="en-US" dirty="0">
                <a:latin typeface="Courier"/>
                <a:cs typeface="Courier New" panose="02070309020205020404" pitchFamily="49" charset="0"/>
              </a:rPr>
              <a:t>training, test = </a:t>
            </a:r>
            <a:r>
              <a:rPr lang="en-US" dirty="0" err="1" smtClean="0">
                <a:latin typeface="Courier"/>
                <a:cs typeface="Courier New" panose="02070309020205020404" pitchFamily="49" charset="0"/>
              </a:rPr>
              <a:t>data.randomSplit</a:t>
            </a:r>
            <a:r>
              <a:rPr lang="en-US" dirty="0">
                <a:latin typeface="Courier"/>
                <a:cs typeface="Courier New" panose="02070309020205020404" pitchFamily="49" charset="0"/>
              </a:rPr>
              <a:t>([0.6, 0.4], seed=0</a:t>
            </a:r>
            <a:r>
              <a:rPr lang="en-US" dirty="0" smtClean="0">
                <a:latin typeface="Courier"/>
                <a:cs typeface="Courier New" panose="02070309020205020404" pitchFamily="49" charset="0"/>
              </a:rPr>
              <a:t>)</a:t>
            </a:r>
          </a:p>
          <a:p>
            <a:r>
              <a:rPr lang="en-US" dirty="0" smtClean="0"/>
              <a:t>Step 2. Training the model</a:t>
            </a:r>
          </a:p>
          <a:p>
            <a:pPr marL="457200" lvl="1" indent="0">
              <a:buNone/>
            </a:pPr>
            <a:r>
              <a:rPr lang="en-US" dirty="0">
                <a:latin typeface="Courier"/>
              </a:rPr>
              <a:t>model = </a:t>
            </a:r>
            <a:r>
              <a:rPr lang="en-US" dirty="0" err="1">
                <a:latin typeface="Courier"/>
              </a:rPr>
              <a:t>NaiveBayes.train</a:t>
            </a:r>
            <a:r>
              <a:rPr lang="en-US" dirty="0">
                <a:latin typeface="Courier"/>
              </a:rPr>
              <a:t>(training, 1.0</a:t>
            </a:r>
            <a:r>
              <a:rPr lang="en-US" dirty="0" smtClean="0">
                <a:latin typeface="Courier"/>
              </a:rPr>
              <a:t>)</a:t>
            </a:r>
          </a:p>
          <a:p>
            <a:r>
              <a:rPr lang="en-US" dirty="0" smtClean="0"/>
              <a:t>Step 3. Testing the model</a:t>
            </a:r>
          </a:p>
          <a:p>
            <a:pPr marL="457200" lvl="1" indent="0">
              <a:buNone/>
            </a:pPr>
            <a:r>
              <a:rPr lang="en-US" dirty="0" err="1">
                <a:latin typeface="Courier"/>
              </a:rPr>
              <a:t>predictionAndLabel</a:t>
            </a:r>
            <a:r>
              <a:rPr lang="en-US" dirty="0">
                <a:latin typeface="Courier"/>
              </a:rPr>
              <a:t> = </a:t>
            </a:r>
            <a:r>
              <a:rPr lang="en-US" dirty="0" err="1">
                <a:latin typeface="Courier"/>
              </a:rPr>
              <a:t>test.map</a:t>
            </a:r>
            <a:r>
              <a:rPr lang="en-US" dirty="0">
                <a:latin typeface="Courier"/>
              </a:rPr>
              <a:t>(lambda p: (</a:t>
            </a:r>
            <a:r>
              <a:rPr lang="en-US" dirty="0" err="1">
                <a:latin typeface="Courier"/>
              </a:rPr>
              <a:t>model.predict</a:t>
            </a:r>
            <a:r>
              <a:rPr lang="en-US" dirty="0">
                <a:latin typeface="Courier"/>
              </a:rPr>
              <a:t>(</a:t>
            </a:r>
            <a:r>
              <a:rPr lang="en-US" dirty="0" err="1">
                <a:latin typeface="Courier"/>
              </a:rPr>
              <a:t>p.features</a:t>
            </a:r>
            <a:r>
              <a:rPr lang="en-US" dirty="0">
                <a:latin typeface="Courier"/>
              </a:rPr>
              <a:t>), </a:t>
            </a:r>
            <a:r>
              <a:rPr lang="en-US" dirty="0" err="1">
                <a:latin typeface="Courier"/>
              </a:rPr>
              <a:t>p.label</a:t>
            </a:r>
            <a:r>
              <a:rPr lang="en-US" dirty="0" smtClean="0">
                <a:latin typeface="Courier"/>
              </a:rPr>
              <a:t>))</a:t>
            </a:r>
          </a:p>
          <a:p>
            <a:pPr marL="457200" lvl="1" indent="0">
              <a:buNone/>
            </a:pPr>
            <a:r>
              <a:rPr lang="en-US" dirty="0">
                <a:latin typeface="Courier"/>
              </a:rPr>
              <a:t>accuracy = 1.0 * </a:t>
            </a:r>
            <a:r>
              <a:rPr lang="en-US" dirty="0" err="1">
                <a:latin typeface="Courier"/>
              </a:rPr>
              <a:t>predictionAndLabel.filter</a:t>
            </a:r>
            <a:r>
              <a:rPr lang="en-US" dirty="0">
                <a:latin typeface="Courier"/>
              </a:rPr>
              <a:t>(lambda (x, v): x == v).count() / </a:t>
            </a:r>
            <a:r>
              <a:rPr lang="en-US" dirty="0" err="1">
                <a:latin typeface="Courier"/>
              </a:rPr>
              <a:t>test.count</a:t>
            </a:r>
            <a:r>
              <a:rPr lang="en-US" dirty="0" smtClean="0">
                <a:latin typeface="Courier"/>
              </a:rPr>
              <a:t>()</a:t>
            </a:r>
          </a:p>
          <a:p>
            <a:r>
              <a:rPr lang="en-US" dirty="0" smtClean="0"/>
              <a:t>Output:</a:t>
            </a:r>
          </a:p>
          <a:p>
            <a:pPr lvl="1"/>
            <a:r>
              <a:rPr lang="en-US" dirty="0" smtClean="0"/>
              <a:t>Accuracy (other metrics can be developed accordingly)</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54</a:t>
            </a:fld>
            <a:endParaRPr lang="en-US"/>
          </a:p>
        </p:txBody>
      </p:sp>
    </p:spTree>
    <p:extLst>
      <p:ext uri="{BB962C8B-B14F-4D97-AF65-F5344CB8AC3E}">
        <p14:creationId xmlns:p14="http://schemas.microsoft.com/office/powerpoint/2010/main" val="31297551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MLlib</a:t>
            </a:r>
            <a:r>
              <a:rPr lang="en-US" b="1" dirty="0"/>
              <a:t> Example (in Python): </a:t>
            </a:r>
            <a:r>
              <a:rPr lang="en-US" b="1" dirty="0" smtClean="0"/>
              <a:t>Random Forest</a:t>
            </a:r>
            <a:endParaRPr lang="en-US" dirty="0"/>
          </a:p>
        </p:txBody>
      </p:sp>
      <p:sp>
        <p:nvSpPr>
          <p:cNvPr id="3" name="Content Placeholder 2"/>
          <p:cNvSpPr>
            <a:spLocks noGrp="1"/>
          </p:cNvSpPr>
          <p:nvPr>
            <p:ph idx="1"/>
          </p:nvPr>
        </p:nvSpPr>
        <p:spPr>
          <a:xfrm>
            <a:off x="838200" y="1825625"/>
            <a:ext cx="10515600" cy="4895850"/>
          </a:xfrm>
        </p:spPr>
        <p:txBody>
          <a:bodyPr>
            <a:normAutofit fontScale="85000" lnSpcReduction="20000"/>
          </a:bodyPr>
          <a:lstStyle/>
          <a:p>
            <a:r>
              <a:rPr lang="en-US" dirty="0" smtClean="0"/>
              <a:t>Step 1. Preprocessing (</a:t>
            </a:r>
            <a:r>
              <a:rPr lang="en-US" dirty="0"/>
              <a:t>loading data and splitting training/testing sets</a:t>
            </a:r>
            <a:r>
              <a:rPr lang="en-US" dirty="0" smtClean="0"/>
              <a:t>)</a:t>
            </a:r>
          </a:p>
          <a:p>
            <a:pPr marL="457200" lvl="1" indent="0">
              <a:buNone/>
            </a:pPr>
            <a:r>
              <a:rPr lang="en-US" dirty="0">
                <a:latin typeface="Courier"/>
              </a:rPr>
              <a:t>data = </a:t>
            </a:r>
            <a:r>
              <a:rPr lang="en-US" dirty="0" err="1">
                <a:latin typeface="Courier"/>
              </a:rPr>
              <a:t>MLUtils.loadLibSVMFile</a:t>
            </a:r>
            <a:r>
              <a:rPr lang="en-US" dirty="0">
                <a:latin typeface="Courier"/>
              </a:rPr>
              <a:t>(</a:t>
            </a:r>
            <a:r>
              <a:rPr lang="en-US" dirty="0" err="1">
                <a:latin typeface="Courier"/>
              </a:rPr>
              <a:t>sc</a:t>
            </a:r>
            <a:r>
              <a:rPr lang="en-US" dirty="0">
                <a:latin typeface="Courier"/>
              </a:rPr>
              <a:t>, </a:t>
            </a:r>
            <a:r>
              <a:rPr lang="en-US" b="1" dirty="0">
                <a:latin typeface="Courier"/>
                <a:cs typeface="Courier New" panose="02070309020205020404" pitchFamily="49" charset="0"/>
              </a:rPr>
              <a:t>[PATH TO DATA]</a:t>
            </a:r>
            <a:r>
              <a:rPr lang="en-US" dirty="0" smtClean="0">
                <a:latin typeface="Courier"/>
              </a:rPr>
              <a:t>)</a:t>
            </a:r>
          </a:p>
          <a:p>
            <a:pPr marL="457200" lvl="1" indent="0">
              <a:buNone/>
            </a:pPr>
            <a:r>
              <a:rPr lang="en-US" dirty="0">
                <a:latin typeface="Courier"/>
              </a:rPr>
              <a:t>(</a:t>
            </a:r>
            <a:r>
              <a:rPr lang="en-US" dirty="0" err="1">
                <a:latin typeface="Courier"/>
              </a:rPr>
              <a:t>trainingData</a:t>
            </a:r>
            <a:r>
              <a:rPr lang="en-US" dirty="0">
                <a:latin typeface="Courier"/>
              </a:rPr>
              <a:t>, </a:t>
            </a:r>
            <a:r>
              <a:rPr lang="en-US" dirty="0" err="1">
                <a:latin typeface="Courier"/>
              </a:rPr>
              <a:t>testData</a:t>
            </a:r>
            <a:r>
              <a:rPr lang="en-US" dirty="0">
                <a:latin typeface="Courier"/>
              </a:rPr>
              <a:t>) = </a:t>
            </a:r>
            <a:r>
              <a:rPr lang="en-US" dirty="0" err="1">
                <a:latin typeface="Courier"/>
              </a:rPr>
              <a:t>data.randomSplit</a:t>
            </a:r>
            <a:r>
              <a:rPr lang="en-US" dirty="0">
                <a:latin typeface="Courier"/>
              </a:rPr>
              <a:t>([0.7, 0.3])</a:t>
            </a:r>
          </a:p>
          <a:p>
            <a:r>
              <a:rPr lang="en-US" dirty="0" smtClean="0"/>
              <a:t>Step 2. Training the model (binary classification, 3 trees, max depth is 4 and max number of bins is 32)</a:t>
            </a:r>
          </a:p>
          <a:p>
            <a:pPr marL="457200" lvl="1" indent="0">
              <a:buNone/>
            </a:pPr>
            <a:r>
              <a:rPr lang="en-US" dirty="0">
                <a:latin typeface="Courier"/>
              </a:rPr>
              <a:t>model = </a:t>
            </a:r>
            <a:r>
              <a:rPr lang="en-US" dirty="0" err="1">
                <a:latin typeface="Courier"/>
              </a:rPr>
              <a:t>RandomForest.trainClassifier</a:t>
            </a:r>
            <a:r>
              <a:rPr lang="en-US" dirty="0">
                <a:latin typeface="Courier"/>
              </a:rPr>
              <a:t>(</a:t>
            </a:r>
            <a:r>
              <a:rPr lang="en-US" dirty="0" err="1">
                <a:latin typeface="Courier"/>
              </a:rPr>
              <a:t>trainingData</a:t>
            </a:r>
            <a:r>
              <a:rPr lang="en-US" dirty="0">
                <a:latin typeface="Courier"/>
              </a:rPr>
              <a:t>, </a:t>
            </a:r>
            <a:r>
              <a:rPr lang="en-US" dirty="0" err="1">
                <a:latin typeface="Courier"/>
              </a:rPr>
              <a:t>numClasses</a:t>
            </a:r>
            <a:r>
              <a:rPr lang="en-US" dirty="0">
                <a:latin typeface="Courier"/>
              </a:rPr>
              <a:t>=2, </a:t>
            </a:r>
            <a:r>
              <a:rPr lang="en-US" dirty="0" err="1">
                <a:latin typeface="Courier"/>
              </a:rPr>
              <a:t>categoricalFeaturesInfo</a:t>
            </a:r>
            <a:r>
              <a:rPr lang="en-US" dirty="0" smtClean="0">
                <a:latin typeface="Courier"/>
              </a:rPr>
              <a:t>={}, </a:t>
            </a:r>
            <a:r>
              <a:rPr lang="en-US" dirty="0" err="1" smtClean="0">
                <a:latin typeface="Courier"/>
              </a:rPr>
              <a:t>numTrees</a:t>
            </a:r>
            <a:r>
              <a:rPr lang="en-US" dirty="0" smtClean="0">
                <a:latin typeface="Courier"/>
              </a:rPr>
              <a:t>=3</a:t>
            </a:r>
            <a:r>
              <a:rPr lang="en-US" dirty="0">
                <a:latin typeface="Courier"/>
              </a:rPr>
              <a:t>, </a:t>
            </a:r>
            <a:r>
              <a:rPr lang="en-US" dirty="0" err="1">
                <a:latin typeface="Courier"/>
              </a:rPr>
              <a:t>featureSubsetStrategy</a:t>
            </a:r>
            <a:r>
              <a:rPr lang="en-US" dirty="0">
                <a:latin typeface="Courier"/>
              </a:rPr>
              <a:t>="auto</a:t>
            </a:r>
            <a:r>
              <a:rPr lang="en-US" dirty="0" smtClean="0">
                <a:latin typeface="Courier"/>
              </a:rPr>
              <a:t>", impurity</a:t>
            </a:r>
            <a:r>
              <a:rPr lang="en-US" dirty="0">
                <a:latin typeface="Courier"/>
              </a:rPr>
              <a:t>='</a:t>
            </a:r>
            <a:r>
              <a:rPr lang="en-US" dirty="0" err="1">
                <a:latin typeface="Courier"/>
              </a:rPr>
              <a:t>gini</a:t>
            </a:r>
            <a:r>
              <a:rPr lang="en-US" dirty="0">
                <a:latin typeface="Courier"/>
              </a:rPr>
              <a:t>', </a:t>
            </a:r>
            <a:r>
              <a:rPr lang="en-US" dirty="0" err="1">
                <a:latin typeface="Courier"/>
              </a:rPr>
              <a:t>maxDepth</a:t>
            </a:r>
            <a:r>
              <a:rPr lang="en-US" dirty="0">
                <a:latin typeface="Courier"/>
              </a:rPr>
              <a:t>=4, </a:t>
            </a:r>
            <a:r>
              <a:rPr lang="en-US" dirty="0" err="1">
                <a:latin typeface="Courier"/>
              </a:rPr>
              <a:t>maxBins</a:t>
            </a:r>
            <a:r>
              <a:rPr lang="en-US" dirty="0">
                <a:latin typeface="Courier"/>
              </a:rPr>
              <a:t>=32</a:t>
            </a:r>
            <a:r>
              <a:rPr lang="en-US" dirty="0" smtClean="0">
                <a:latin typeface="Courier"/>
              </a:rPr>
              <a:t>)</a:t>
            </a:r>
          </a:p>
          <a:p>
            <a:r>
              <a:rPr lang="en-US" dirty="0" smtClean="0"/>
              <a:t>Step 3. Testing the model</a:t>
            </a:r>
          </a:p>
          <a:p>
            <a:pPr marL="457200" lvl="1" indent="0">
              <a:buNone/>
            </a:pPr>
            <a:r>
              <a:rPr lang="en-US" dirty="0">
                <a:latin typeface="Courier"/>
              </a:rPr>
              <a:t>predictions = </a:t>
            </a:r>
            <a:r>
              <a:rPr lang="en-US" dirty="0" err="1">
                <a:latin typeface="Courier"/>
              </a:rPr>
              <a:t>model.predict</a:t>
            </a:r>
            <a:r>
              <a:rPr lang="en-US" dirty="0">
                <a:latin typeface="Courier"/>
              </a:rPr>
              <a:t>(</a:t>
            </a:r>
            <a:r>
              <a:rPr lang="en-US" dirty="0" err="1">
                <a:latin typeface="Courier"/>
              </a:rPr>
              <a:t>testData.map</a:t>
            </a:r>
            <a:r>
              <a:rPr lang="en-US" dirty="0">
                <a:latin typeface="Courier"/>
              </a:rPr>
              <a:t>(lambda x: </a:t>
            </a:r>
            <a:r>
              <a:rPr lang="en-US" dirty="0" err="1">
                <a:latin typeface="Courier"/>
              </a:rPr>
              <a:t>x.features</a:t>
            </a:r>
            <a:r>
              <a:rPr lang="en-US" dirty="0">
                <a:latin typeface="Courier"/>
              </a:rPr>
              <a:t>))</a:t>
            </a:r>
          </a:p>
          <a:p>
            <a:pPr marL="457200" lvl="1" indent="0">
              <a:buNone/>
            </a:pPr>
            <a:r>
              <a:rPr lang="en-US" dirty="0" err="1">
                <a:latin typeface="Courier"/>
              </a:rPr>
              <a:t>labelsAndPredictions</a:t>
            </a:r>
            <a:r>
              <a:rPr lang="en-US" dirty="0">
                <a:latin typeface="Courier"/>
              </a:rPr>
              <a:t> = </a:t>
            </a:r>
            <a:r>
              <a:rPr lang="en-US" dirty="0" err="1">
                <a:latin typeface="Courier"/>
              </a:rPr>
              <a:t>testData.map</a:t>
            </a:r>
            <a:r>
              <a:rPr lang="en-US" dirty="0">
                <a:latin typeface="Courier"/>
              </a:rPr>
              <a:t>(lambda </a:t>
            </a:r>
            <a:r>
              <a:rPr lang="en-US" dirty="0" err="1">
                <a:latin typeface="Courier"/>
              </a:rPr>
              <a:t>lp</a:t>
            </a:r>
            <a:r>
              <a:rPr lang="en-US" dirty="0">
                <a:latin typeface="Courier"/>
              </a:rPr>
              <a:t>: </a:t>
            </a:r>
            <a:r>
              <a:rPr lang="en-US" dirty="0" err="1">
                <a:latin typeface="Courier"/>
              </a:rPr>
              <a:t>lp.label</a:t>
            </a:r>
            <a:r>
              <a:rPr lang="en-US" dirty="0">
                <a:latin typeface="Courier"/>
              </a:rPr>
              <a:t>).zip(predictions)</a:t>
            </a:r>
          </a:p>
          <a:p>
            <a:pPr marL="457200" lvl="1" indent="0">
              <a:buNone/>
            </a:pPr>
            <a:r>
              <a:rPr lang="en-US" dirty="0" err="1">
                <a:latin typeface="Courier"/>
              </a:rPr>
              <a:t>testErr</a:t>
            </a:r>
            <a:r>
              <a:rPr lang="en-US" dirty="0">
                <a:latin typeface="Courier"/>
              </a:rPr>
              <a:t> = </a:t>
            </a:r>
            <a:r>
              <a:rPr lang="en-US" dirty="0" err="1">
                <a:latin typeface="Courier"/>
              </a:rPr>
              <a:t>labelsAndPredictions.filter</a:t>
            </a:r>
            <a:r>
              <a:rPr lang="en-US" dirty="0">
                <a:latin typeface="Courier"/>
              </a:rPr>
              <a:t>(lambda (v, p): v != p).count() / float(</a:t>
            </a:r>
            <a:r>
              <a:rPr lang="en-US" dirty="0" err="1">
                <a:latin typeface="Courier"/>
              </a:rPr>
              <a:t>testData.count</a:t>
            </a:r>
            <a:r>
              <a:rPr lang="en-US" dirty="0" smtClean="0">
                <a:latin typeface="Courier"/>
              </a:rPr>
              <a:t>())</a:t>
            </a:r>
          </a:p>
          <a:p>
            <a:r>
              <a:rPr lang="en-US" dirty="0"/>
              <a:t>Output</a:t>
            </a:r>
            <a:r>
              <a:rPr lang="en-US" dirty="0" smtClean="0"/>
              <a:t>:</a:t>
            </a:r>
          </a:p>
          <a:p>
            <a:pPr lvl="1"/>
            <a:r>
              <a:rPr lang="en-US" dirty="0" smtClean="0"/>
              <a:t>Testing Error </a:t>
            </a:r>
            <a:r>
              <a:rPr lang="en-US" dirty="0"/>
              <a:t>(other metrics can be developed accordingly)</a:t>
            </a:r>
          </a:p>
          <a:p>
            <a:pPr lvl="1"/>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55</a:t>
            </a:fld>
            <a:endParaRPr lang="en-US"/>
          </a:p>
        </p:txBody>
      </p:sp>
    </p:spTree>
    <p:extLst>
      <p:ext uri="{BB962C8B-B14F-4D97-AF65-F5344CB8AC3E}">
        <p14:creationId xmlns:p14="http://schemas.microsoft.com/office/powerpoint/2010/main" val="2217688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WEKA Capabilities and </a:t>
            </a:r>
            <a:r>
              <a:rPr lang="en-US" b="1" dirty="0"/>
              <a:t>F</a:t>
            </a:r>
            <a:r>
              <a:rPr lang="en-US" b="1" dirty="0" smtClean="0"/>
              <a:t>unctionalities</a:t>
            </a:r>
          </a:p>
        </p:txBody>
      </p:sp>
      <p:sp>
        <p:nvSpPr>
          <p:cNvPr id="3" name="Content Placeholder 2"/>
          <p:cNvSpPr>
            <a:spLocks noGrp="1"/>
          </p:cNvSpPr>
          <p:nvPr>
            <p:ph idx="1"/>
          </p:nvPr>
        </p:nvSpPr>
        <p:spPr/>
        <p:txBody>
          <a:bodyPr>
            <a:normAutofit fontScale="85000" lnSpcReduction="20000"/>
          </a:bodyPr>
          <a:lstStyle/>
          <a:p>
            <a:r>
              <a:rPr lang="en-US" dirty="0" smtClean="0"/>
              <a:t>WEKA can be operated in four modes:</a:t>
            </a:r>
          </a:p>
          <a:p>
            <a:pPr lvl="1"/>
            <a:r>
              <a:rPr lang="en-US" b="1" dirty="0" smtClean="0"/>
              <a:t>Explorer </a:t>
            </a:r>
            <a:r>
              <a:rPr lang="en-US" dirty="0" smtClean="0"/>
              <a:t>– GUI, very popular interface for batch data processing; tab based interface to algorithms. </a:t>
            </a:r>
          </a:p>
          <a:p>
            <a:pPr lvl="2"/>
            <a:endParaRPr lang="en-US" dirty="0" smtClean="0"/>
          </a:p>
          <a:p>
            <a:pPr lvl="1"/>
            <a:r>
              <a:rPr lang="en-US" b="1" dirty="0" smtClean="0"/>
              <a:t>Knowledge flow </a:t>
            </a:r>
            <a:r>
              <a:rPr lang="en-US" dirty="0" smtClean="0"/>
              <a:t>– GUI where users lay out and connect widgets representing WEKA components. Allows incremental processing of data. </a:t>
            </a:r>
          </a:p>
          <a:p>
            <a:pPr lvl="2"/>
            <a:endParaRPr lang="en-US" dirty="0" smtClean="0"/>
          </a:p>
          <a:p>
            <a:pPr lvl="1"/>
            <a:r>
              <a:rPr lang="en-US" b="1" dirty="0" smtClean="0"/>
              <a:t>Experimenter </a:t>
            </a:r>
            <a:r>
              <a:rPr lang="en-US" dirty="0" smtClean="0"/>
              <a:t>– GUI allowing large scale comparison of predictive performances of learning algorithms</a:t>
            </a:r>
          </a:p>
          <a:p>
            <a:pPr lvl="2"/>
            <a:endParaRPr lang="en-US" dirty="0" smtClean="0"/>
          </a:p>
          <a:p>
            <a:pPr lvl="1"/>
            <a:r>
              <a:rPr lang="en-US" b="1" dirty="0" smtClean="0"/>
              <a:t>Command Line Interface (CLI) </a:t>
            </a:r>
            <a:r>
              <a:rPr lang="en-US" dirty="0" smtClean="0"/>
              <a:t>– allowing users to access WEKA functionality through an OS shell. Allows incremental processing of data. </a:t>
            </a:r>
          </a:p>
          <a:p>
            <a:endParaRPr lang="en-US" dirty="0"/>
          </a:p>
          <a:p>
            <a:r>
              <a:rPr lang="en-US" dirty="0" smtClean="0"/>
              <a:t>WEKA can also be called externally by programming languages (e.g., </a:t>
            </a:r>
            <a:r>
              <a:rPr lang="en-US" dirty="0" err="1" smtClean="0"/>
              <a:t>Matlab</a:t>
            </a:r>
            <a:r>
              <a:rPr lang="en-US" dirty="0" smtClean="0"/>
              <a:t>, R, Python, Java), or other programs (e.g., </a:t>
            </a:r>
            <a:r>
              <a:rPr lang="en-US" dirty="0" err="1" smtClean="0"/>
              <a:t>RapidMiner</a:t>
            </a:r>
            <a:r>
              <a:rPr lang="en-US" dirty="0" smtClean="0"/>
              <a:t>, SAS). </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6</a:t>
            </a:fld>
            <a:endParaRPr lang="en-US"/>
          </a:p>
        </p:txBody>
      </p:sp>
    </p:spTree>
    <p:extLst>
      <p:ext uri="{BB962C8B-B14F-4D97-AF65-F5344CB8AC3E}">
        <p14:creationId xmlns:p14="http://schemas.microsoft.com/office/powerpoint/2010/main" val="20302623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Pre-Processing in WEKA – Data Format</a:t>
            </a:r>
            <a:endParaRPr lang="en-US" b="1" dirty="0"/>
          </a:p>
        </p:txBody>
      </p:sp>
      <p:sp>
        <p:nvSpPr>
          <p:cNvPr id="3" name="Content Placeholder 2"/>
          <p:cNvSpPr>
            <a:spLocks noGrp="1"/>
          </p:cNvSpPr>
          <p:nvPr>
            <p:ph idx="1"/>
          </p:nvPr>
        </p:nvSpPr>
        <p:spPr>
          <a:xfrm>
            <a:off x="838200" y="1825625"/>
            <a:ext cx="10515600" cy="1400175"/>
          </a:xfrm>
        </p:spPr>
        <p:txBody>
          <a:bodyPr>
            <a:normAutofit fontScale="85000" lnSpcReduction="20000"/>
          </a:bodyPr>
          <a:lstStyle/>
          <a:p>
            <a:r>
              <a:rPr lang="en-US" dirty="0" smtClean="0"/>
              <a:t>The most popular data input format for Weka is an “</a:t>
            </a:r>
            <a:r>
              <a:rPr lang="en-US" dirty="0" err="1" smtClean="0"/>
              <a:t>arff</a:t>
            </a:r>
            <a:r>
              <a:rPr lang="en-US" dirty="0" smtClean="0"/>
              <a:t>” file, with “</a:t>
            </a:r>
            <a:r>
              <a:rPr lang="en-US" dirty="0" err="1" smtClean="0"/>
              <a:t>arff</a:t>
            </a:r>
            <a:r>
              <a:rPr lang="en-US" dirty="0" smtClean="0"/>
              <a:t>” being the extension name of your input data file. Figure 1 illustrates an </a:t>
            </a:r>
            <a:r>
              <a:rPr lang="en-US" dirty="0" err="1" smtClean="0"/>
              <a:t>arff</a:t>
            </a:r>
            <a:r>
              <a:rPr lang="en-US" dirty="0" smtClean="0"/>
              <a:t> file. </a:t>
            </a:r>
          </a:p>
          <a:p>
            <a:pPr lvl="1"/>
            <a:endParaRPr lang="en-US" dirty="0" smtClean="0"/>
          </a:p>
          <a:p>
            <a:r>
              <a:rPr lang="en-US" dirty="0" smtClean="0"/>
              <a:t>Weka can also read from CSV files and databases. </a:t>
            </a:r>
            <a:endParaRPr lang="en-US" dirty="0"/>
          </a:p>
        </p:txBody>
      </p:sp>
      <p:sp>
        <p:nvSpPr>
          <p:cNvPr id="4" name="Slide Number Placeholder 3"/>
          <p:cNvSpPr>
            <a:spLocks noGrp="1"/>
          </p:cNvSpPr>
          <p:nvPr>
            <p:ph type="sldNum" sz="quarter" idx="12"/>
          </p:nvPr>
        </p:nvSpPr>
        <p:spPr>
          <a:xfrm>
            <a:off x="6421876" y="6288256"/>
            <a:ext cx="2743200" cy="365125"/>
          </a:xfrm>
        </p:spPr>
        <p:txBody>
          <a:bodyPr/>
          <a:lstStyle/>
          <a:p>
            <a:fld id="{752CC240-701A-42FE-B8E5-BC89EBD048C8}" type="slidenum">
              <a:rPr lang="en-US" smtClean="0"/>
              <a:t>7</a:t>
            </a:fld>
            <a:endParaRPr lang="en-US" dirty="0"/>
          </a:p>
        </p:txBody>
      </p:sp>
      <p:sp>
        <p:nvSpPr>
          <p:cNvPr id="6" name="Rectangle 2"/>
          <p:cNvSpPr txBox="1">
            <a:spLocks noChangeArrowheads="1"/>
          </p:cNvSpPr>
          <p:nvPr/>
        </p:nvSpPr>
        <p:spPr>
          <a:xfrm>
            <a:off x="1538726" y="3087855"/>
            <a:ext cx="4737100" cy="35362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None/>
            </a:pPr>
            <a:r>
              <a:rPr lang="en-US" altLang="en-US" sz="1100" dirty="0" smtClean="0"/>
              <a:t>@relation heart-disease-simplified</a:t>
            </a:r>
          </a:p>
          <a:p>
            <a:pPr>
              <a:buFontTx/>
              <a:buNone/>
            </a:pPr>
            <a:endParaRPr lang="en-US" altLang="en-US" sz="1100" dirty="0" smtClean="0"/>
          </a:p>
          <a:p>
            <a:pPr>
              <a:buFontTx/>
              <a:buNone/>
            </a:pPr>
            <a:r>
              <a:rPr lang="en-US" altLang="en-US" sz="1100" dirty="0" smtClean="0"/>
              <a:t>@attribute age numeric</a:t>
            </a:r>
          </a:p>
          <a:p>
            <a:pPr>
              <a:buFontTx/>
              <a:buNone/>
            </a:pPr>
            <a:r>
              <a:rPr lang="en-US" altLang="en-US" sz="1100" dirty="0" smtClean="0"/>
              <a:t>@attribute sex {female, male}</a:t>
            </a:r>
          </a:p>
          <a:p>
            <a:pPr>
              <a:buFontTx/>
              <a:buNone/>
            </a:pPr>
            <a:r>
              <a:rPr lang="en-US" altLang="en-US" sz="1100" dirty="0" smtClean="0"/>
              <a:t>@attribute </a:t>
            </a:r>
            <a:r>
              <a:rPr lang="en-US" altLang="en-US" sz="1100" dirty="0" err="1" smtClean="0"/>
              <a:t>chest_pain_type</a:t>
            </a:r>
            <a:r>
              <a:rPr lang="en-US" altLang="en-US" sz="1100" dirty="0" smtClean="0"/>
              <a:t> {</a:t>
            </a:r>
            <a:r>
              <a:rPr lang="en-US" altLang="en-US" sz="1100" dirty="0" err="1" smtClean="0"/>
              <a:t>typ_angina</a:t>
            </a:r>
            <a:r>
              <a:rPr lang="en-US" altLang="en-US" sz="1100" dirty="0" smtClean="0"/>
              <a:t>, </a:t>
            </a:r>
            <a:r>
              <a:rPr lang="en-US" altLang="en-US" sz="1100" dirty="0" err="1" smtClean="0"/>
              <a:t>asympt</a:t>
            </a:r>
            <a:r>
              <a:rPr lang="en-US" altLang="en-US" sz="1100" dirty="0" smtClean="0"/>
              <a:t>, </a:t>
            </a:r>
            <a:r>
              <a:rPr lang="en-US" altLang="en-US" sz="1100" dirty="0" err="1" smtClean="0"/>
              <a:t>non_anginal</a:t>
            </a:r>
            <a:r>
              <a:rPr lang="en-US" altLang="en-US" sz="1100" dirty="0" smtClean="0"/>
              <a:t>, </a:t>
            </a:r>
            <a:r>
              <a:rPr lang="en-US" altLang="en-US" sz="1100" dirty="0" err="1" smtClean="0"/>
              <a:t>atyp_angina</a:t>
            </a:r>
            <a:r>
              <a:rPr lang="en-US" altLang="en-US" sz="1100" dirty="0" smtClean="0"/>
              <a:t>}</a:t>
            </a:r>
          </a:p>
          <a:p>
            <a:pPr>
              <a:buFontTx/>
              <a:buNone/>
            </a:pPr>
            <a:r>
              <a:rPr lang="en-US" altLang="en-US" sz="1100" dirty="0" smtClean="0"/>
              <a:t>@attribute cholesterol numeric</a:t>
            </a:r>
          </a:p>
          <a:p>
            <a:pPr>
              <a:buFontTx/>
              <a:buNone/>
            </a:pPr>
            <a:r>
              <a:rPr lang="en-US" altLang="en-US" sz="1100" dirty="0" smtClean="0"/>
              <a:t>@attribute </a:t>
            </a:r>
            <a:r>
              <a:rPr lang="en-US" altLang="en-US" sz="1100" dirty="0" err="1" smtClean="0"/>
              <a:t>exercise_induced_angina</a:t>
            </a:r>
            <a:r>
              <a:rPr lang="en-US" altLang="en-US" sz="1100" dirty="0" smtClean="0"/>
              <a:t> {no, yes}</a:t>
            </a:r>
          </a:p>
          <a:p>
            <a:pPr>
              <a:buFontTx/>
              <a:buNone/>
            </a:pPr>
            <a:r>
              <a:rPr lang="en-US" altLang="en-US" sz="1100" dirty="0" smtClean="0"/>
              <a:t>@attribute class {present, </a:t>
            </a:r>
            <a:r>
              <a:rPr lang="en-US" altLang="en-US" sz="1100" dirty="0" err="1" smtClean="0"/>
              <a:t>not_present</a:t>
            </a:r>
            <a:r>
              <a:rPr lang="en-US" altLang="en-US" sz="1100" dirty="0" smtClean="0"/>
              <a:t>}</a:t>
            </a:r>
          </a:p>
          <a:p>
            <a:pPr>
              <a:buFontTx/>
              <a:buNone/>
            </a:pPr>
            <a:endParaRPr lang="en-US" altLang="en-US" sz="1100" dirty="0" smtClean="0"/>
          </a:p>
          <a:p>
            <a:pPr>
              <a:buFontTx/>
              <a:buNone/>
            </a:pPr>
            <a:r>
              <a:rPr lang="en-US" altLang="en-US" sz="1100" dirty="0" smtClean="0"/>
              <a:t>@data</a:t>
            </a:r>
          </a:p>
          <a:p>
            <a:pPr>
              <a:buFontTx/>
              <a:buNone/>
            </a:pPr>
            <a:r>
              <a:rPr lang="en-US" altLang="en-US" sz="1100" dirty="0" smtClean="0"/>
              <a:t>63, male, </a:t>
            </a:r>
            <a:r>
              <a:rPr lang="en-US" altLang="en-US" sz="1100" dirty="0" err="1" smtClean="0"/>
              <a:t>typ_angina</a:t>
            </a:r>
            <a:r>
              <a:rPr lang="en-US" altLang="en-US" sz="1100" dirty="0" smtClean="0"/>
              <a:t>, 233, no, </a:t>
            </a:r>
            <a:r>
              <a:rPr lang="en-US" altLang="en-US" sz="1100" dirty="0" err="1" smtClean="0"/>
              <a:t>not_present</a:t>
            </a:r>
            <a:endParaRPr lang="en-US" altLang="en-US" sz="1100" dirty="0" smtClean="0"/>
          </a:p>
          <a:p>
            <a:pPr>
              <a:buFontTx/>
              <a:buNone/>
            </a:pPr>
            <a:r>
              <a:rPr lang="en-US" altLang="en-US" sz="1100" dirty="0" smtClean="0"/>
              <a:t>67, male, </a:t>
            </a:r>
            <a:r>
              <a:rPr lang="en-US" altLang="en-US" sz="1100" dirty="0" err="1" smtClean="0"/>
              <a:t>asympt</a:t>
            </a:r>
            <a:r>
              <a:rPr lang="en-US" altLang="en-US" sz="1100" dirty="0" smtClean="0"/>
              <a:t>, 286, yes, present</a:t>
            </a:r>
          </a:p>
          <a:p>
            <a:pPr>
              <a:buFontTx/>
              <a:buNone/>
            </a:pPr>
            <a:r>
              <a:rPr lang="en-US" altLang="en-US" sz="1100" dirty="0" smtClean="0"/>
              <a:t>67, female, </a:t>
            </a:r>
            <a:r>
              <a:rPr lang="en-US" altLang="en-US" sz="1100" b="1" dirty="0" smtClean="0"/>
              <a:t>?</a:t>
            </a:r>
            <a:r>
              <a:rPr lang="en-US" altLang="en-US" sz="1100" dirty="0" smtClean="0"/>
              <a:t>, </a:t>
            </a:r>
            <a:r>
              <a:rPr lang="en-US" altLang="en-US" sz="1100" b="1" dirty="0" smtClean="0"/>
              <a:t>?</a:t>
            </a:r>
            <a:r>
              <a:rPr lang="en-US" altLang="en-US" sz="1100" dirty="0" smtClean="0"/>
              <a:t>, </a:t>
            </a:r>
            <a:r>
              <a:rPr lang="en-US" altLang="en-US" sz="1100" b="1" dirty="0" smtClean="0"/>
              <a:t>?</a:t>
            </a:r>
            <a:r>
              <a:rPr lang="en-US" altLang="en-US" sz="1100" dirty="0" smtClean="0"/>
              <a:t>, present</a:t>
            </a:r>
          </a:p>
        </p:txBody>
      </p:sp>
      <p:sp>
        <p:nvSpPr>
          <p:cNvPr id="9" name="Rectangle 8"/>
          <p:cNvSpPr/>
          <p:nvPr/>
        </p:nvSpPr>
        <p:spPr>
          <a:xfrm>
            <a:off x="1538726" y="3087856"/>
            <a:ext cx="2139950" cy="24765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538726" y="3672056"/>
            <a:ext cx="4527550" cy="161925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538725" y="5627856"/>
            <a:ext cx="2634439" cy="99626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a:stCxn id="23" idx="1"/>
            <a:endCxn id="9" idx="3"/>
          </p:cNvCxnSpPr>
          <p:nvPr/>
        </p:nvCxnSpPr>
        <p:spPr>
          <a:xfrm flipH="1">
            <a:off x="3678676" y="3209022"/>
            <a:ext cx="1966759" cy="26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6066276" y="4488031"/>
            <a:ext cx="1400812"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4319080" y="6129481"/>
            <a:ext cx="14787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5645435" y="3024356"/>
            <a:ext cx="1769715" cy="369332"/>
          </a:xfrm>
          <a:prstGeom prst="rect">
            <a:avLst/>
          </a:prstGeom>
          <a:noFill/>
        </p:spPr>
        <p:txBody>
          <a:bodyPr wrap="none" rtlCol="0">
            <a:spAutoFit/>
          </a:bodyPr>
          <a:lstStyle/>
          <a:p>
            <a:r>
              <a:rPr lang="en-US" dirty="0" smtClean="0"/>
              <a:t>Name of relation</a:t>
            </a:r>
            <a:endParaRPr lang="en-US" dirty="0"/>
          </a:p>
        </p:txBody>
      </p:sp>
      <p:sp>
        <p:nvSpPr>
          <p:cNvPr id="26" name="TextBox 25"/>
          <p:cNvSpPr txBox="1"/>
          <p:nvPr/>
        </p:nvSpPr>
        <p:spPr>
          <a:xfrm>
            <a:off x="7550285" y="3512047"/>
            <a:ext cx="3150142" cy="2031325"/>
          </a:xfrm>
          <a:prstGeom prst="rect">
            <a:avLst/>
          </a:prstGeom>
          <a:noFill/>
        </p:spPr>
        <p:txBody>
          <a:bodyPr wrap="square" rtlCol="0">
            <a:spAutoFit/>
          </a:bodyPr>
          <a:lstStyle/>
          <a:p>
            <a:r>
              <a:rPr lang="en-US" dirty="0" smtClean="0"/>
              <a:t>Data types for each attribute:</a:t>
            </a:r>
          </a:p>
          <a:p>
            <a:endParaRPr lang="en-US" dirty="0" smtClean="0"/>
          </a:p>
          <a:p>
            <a:r>
              <a:rPr lang="en-US" dirty="0" smtClean="0"/>
              <a:t>Nominal </a:t>
            </a:r>
            <a:r>
              <a:rPr lang="en-US" dirty="0"/>
              <a:t>–</a:t>
            </a:r>
            <a:r>
              <a:rPr lang="en-US" dirty="0" smtClean="0"/>
              <a:t> followed by brackets enumerating possible values</a:t>
            </a:r>
          </a:p>
          <a:p>
            <a:endParaRPr lang="en-US" dirty="0"/>
          </a:p>
          <a:p>
            <a:r>
              <a:rPr lang="en-US" dirty="0" smtClean="0"/>
              <a:t>Numeric – integers or floating numbers</a:t>
            </a:r>
            <a:endParaRPr lang="en-US" dirty="0"/>
          </a:p>
        </p:txBody>
      </p:sp>
      <p:sp>
        <p:nvSpPr>
          <p:cNvPr id="28" name="TextBox 27"/>
          <p:cNvSpPr txBox="1"/>
          <p:nvPr/>
        </p:nvSpPr>
        <p:spPr>
          <a:xfrm>
            <a:off x="5797835" y="5818356"/>
            <a:ext cx="3700180" cy="646331"/>
          </a:xfrm>
          <a:prstGeom prst="rect">
            <a:avLst/>
          </a:prstGeom>
          <a:noFill/>
        </p:spPr>
        <p:txBody>
          <a:bodyPr wrap="none" rtlCol="0">
            <a:spAutoFit/>
          </a:bodyPr>
          <a:lstStyle/>
          <a:p>
            <a:r>
              <a:rPr lang="en-US" dirty="0" smtClean="0"/>
              <a:t>Each row of data, comma separated,</a:t>
            </a:r>
            <a:endParaRPr lang="en-US" dirty="0"/>
          </a:p>
          <a:p>
            <a:r>
              <a:rPr lang="en-US" dirty="0" smtClean="0"/>
              <a:t>a single question mark (?) if unknown</a:t>
            </a:r>
          </a:p>
        </p:txBody>
      </p:sp>
    </p:spTree>
    <p:extLst>
      <p:ext uri="{BB962C8B-B14F-4D97-AF65-F5344CB8AC3E}">
        <p14:creationId xmlns:p14="http://schemas.microsoft.com/office/powerpoint/2010/main" val="17952348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Pre-Processing in WEKA</a:t>
            </a:r>
            <a:endParaRPr lang="en-US" dirty="0"/>
          </a:p>
        </p:txBody>
      </p:sp>
      <p:sp>
        <p:nvSpPr>
          <p:cNvPr id="3" name="Content Placeholder 2"/>
          <p:cNvSpPr>
            <a:spLocks noGrp="1"/>
          </p:cNvSpPr>
          <p:nvPr>
            <p:ph idx="1"/>
          </p:nvPr>
        </p:nvSpPr>
        <p:spPr/>
        <p:txBody>
          <a:bodyPr>
            <a:normAutofit/>
          </a:bodyPr>
          <a:lstStyle/>
          <a:p>
            <a:r>
              <a:rPr lang="en-US" sz="2400" dirty="0" smtClean="0"/>
              <a:t>We will walk through sample classification and clustering using both the Explorer and Knowledge Flow WEKA configurations.</a:t>
            </a:r>
          </a:p>
          <a:p>
            <a:pPr lvl="1"/>
            <a:endParaRPr lang="en-US" sz="2000" dirty="0" smtClean="0"/>
          </a:p>
          <a:p>
            <a:r>
              <a:rPr lang="en-US" sz="2400" dirty="0" smtClean="0"/>
              <a:t>We will use the Iris “toy” dataset. This data set has five attributes (Petal Width, Petal Length, Sepal Width, Sepal Length, and Species), and contains 150 data points. </a:t>
            </a:r>
          </a:p>
          <a:p>
            <a:pPr lvl="1"/>
            <a:endParaRPr lang="en-US" sz="2000" dirty="0"/>
          </a:p>
          <a:p>
            <a:r>
              <a:rPr lang="en-US" sz="2400" dirty="0" smtClean="0"/>
              <a:t>The Iris datasets can be downloaded from the class website in Topic 1, item 23:</a:t>
            </a:r>
          </a:p>
          <a:p>
            <a:pPr lvl="1"/>
            <a:r>
              <a:rPr lang="en-US" sz="2000" dirty="0" smtClean="0"/>
              <a:t>Download the training set (iris-</a:t>
            </a:r>
            <a:r>
              <a:rPr lang="en-US" sz="2000" dirty="0" err="1" smtClean="0"/>
              <a:t>train.arff</a:t>
            </a:r>
            <a:r>
              <a:rPr lang="en-US" sz="2000" dirty="0" smtClean="0"/>
              <a:t>, used for model training)</a:t>
            </a:r>
          </a:p>
          <a:p>
            <a:pPr lvl="1"/>
            <a:r>
              <a:rPr lang="en-US" sz="2000" dirty="0" smtClean="0"/>
              <a:t>Download the test </a:t>
            </a:r>
            <a:r>
              <a:rPr lang="en-US" sz="2000" dirty="0"/>
              <a:t>set (</a:t>
            </a:r>
            <a:r>
              <a:rPr lang="en-US" sz="2000" dirty="0" smtClean="0"/>
              <a:t>iris-</a:t>
            </a:r>
            <a:r>
              <a:rPr lang="en-US" sz="2000" dirty="0" err="1" smtClean="0"/>
              <a:t>test.arff</a:t>
            </a:r>
            <a:r>
              <a:rPr lang="en-US" sz="2000" dirty="0" smtClean="0"/>
              <a:t>, data we want to predict)</a:t>
            </a:r>
          </a:p>
          <a:p>
            <a:pPr lvl="1"/>
            <a:endParaRPr lang="en-US" sz="2000" dirty="0"/>
          </a:p>
          <a:p>
            <a:endParaRPr lang="en-US" dirty="0" smtClean="0"/>
          </a:p>
          <a:p>
            <a:endParaRPr lang="en-US" sz="2400" dirty="0"/>
          </a:p>
        </p:txBody>
      </p:sp>
      <p:sp>
        <p:nvSpPr>
          <p:cNvPr id="4" name="Slide Number Placeholder 3"/>
          <p:cNvSpPr>
            <a:spLocks noGrp="1"/>
          </p:cNvSpPr>
          <p:nvPr>
            <p:ph type="sldNum" sz="quarter" idx="12"/>
          </p:nvPr>
        </p:nvSpPr>
        <p:spPr/>
        <p:txBody>
          <a:bodyPr/>
          <a:lstStyle/>
          <a:p>
            <a:fld id="{752CC240-701A-42FE-B8E5-BC89EBD048C8}" type="slidenum">
              <a:rPr lang="en-US" smtClean="0"/>
              <a:t>8</a:t>
            </a:fld>
            <a:endParaRPr lang="en-US"/>
          </a:p>
        </p:txBody>
      </p:sp>
    </p:spTree>
    <p:extLst>
      <p:ext uri="{BB962C8B-B14F-4D97-AF65-F5344CB8AC3E}">
        <p14:creationId xmlns:p14="http://schemas.microsoft.com/office/powerpoint/2010/main" val="18809726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Pre-Processing in WEKA - Explorer</a:t>
            </a:r>
            <a:endParaRPr lang="en-US" b="1" dirty="0"/>
          </a:p>
        </p:txBody>
      </p:sp>
      <p:sp>
        <p:nvSpPr>
          <p:cNvPr id="3" name="Content Placeholder 2"/>
          <p:cNvSpPr>
            <a:spLocks noGrp="1"/>
          </p:cNvSpPr>
          <p:nvPr>
            <p:ph idx="1"/>
          </p:nvPr>
        </p:nvSpPr>
        <p:spPr>
          <a:xfrm>
            <a:off x="6235700" y="1825625"/>
            <a:ext cx="5270500" cy="4351338"/>
          </a:xfrm>
        </p:spPr>
        <p:txBody>
          <a:bodyPr>
            <a:normAutofit fontScale="92500" lnSpcReduction="20000"/>
          </a:bodyPr>
          <a:lstStyle/>
          <a:p>
            <a:pPr marL="514350" indent="-514350">
              <a:buFont typeface="+mj-lt"/>
              <a:buAutoNum type="arabicPeriod"/>
            </a:pPr>
            <a:r>
              <a:rPr lang="en-US" dirty="0" smtClean="0"/>
              <a:t>To load the Iris data into WEKA Explorer view, click on “Open File” and select the Iris-</a:t>
            </a:r>
            <a:r>
              <a:rPr lang="en-US" dirty="0" err="1" smtClean="0"/>
              <a:t>train.arff</a:t>
            </a:r>
            <a:r>
              <a:rPr lang="en-US" dirty="0" smtClean="0"/>
              <a:t> file. </a:t>
            </a:r>
          </a:p>
          <a:p>
            <a:pPr marL="971550" lvl="1" indent="-514350">
              <a:buFont typeface="+mj-lt"/>
              <a:buAutoNum type="arabicPeriod"/>
            </a:pPr>
            <a:endParaRPr lang="en-US" dirty="0" smtClean="0"/>
          </a:p>
          <a:p>
            <a:pPr marL="514350" indent="-514350">
              <a:buFont typeface="+mj-lt"/>
              <a:buAutoNum type="arabicPeriod"/>
            </a:pPr>
            <a:r>
              <a:rPr lang="en-US" dirty="0" smtClean="0"/>
              <a:t>After loading the file, you can see basic statistics about various attributes.</a:t>
            </a:r>
          </a:p>
          <a:p>
            <a:pPr marL="971550" lvl="1" indent="-514350">
              <a:buFont typeface="+mj-lt"/>
              <a:buAutoNum type="arabicPeriod"/>
            </a:pPr>
            <a:endParaRPr lang="en-US" dirty="0"/>
          </a:p>
          <a:p>
            <a:pPr marL="514350" indent="-514350">
              <a:buFont typeface="+mj-lt"/>
              <a:buAutoNum type="arabicPeriod"/>
            </a:pPr>
            <a:r>
              <a:rPr lang="en-US" dirty="0" smtClean="0"/>
              <a:t>You can also perform other data pre-processing such as data type conversion or discretization by using the “Choose” tab.</a:t>
            </a:r>
          </a:p>
          <a:p>
            <a:pPr marL="971550" lvl="1" indent="-514350">
              <a:buFont typeface="+mj-lt"/>
              <a:buAutoNum type="arabicPeriod"/>
            </a:pPr>
            <a:r>
              <a:rPr lang="en-US" dirty="0" smtClean="0"/>
              <a:t>Leave everything as default for now.  </a:t>
            </a:r>
          </a:p>
        </p:txBody>
      </p:sp>
      <p:sp>
        <p:nvSpPr>
          <p:cNvPr id="4" name="Slide Number Placeholder 3"/>
          <p:cNvSpPr>
            <a:spLocks noGrp="1"/>
          </p:cNvSpPr>
          <p:nvPr>
            <p:ph type="sldNum" sz="quarter" idx="12"/>
          </p:nvPr>
        </p:nvSpPr>
        <p:spPr/>
        <p:txBody>
          <a:bodyPr/>
          <a:lstStyle/>
          <a:p>
            <a:fld id="{752CC240-701A-42FE-B8E5-BC89EBD048C8}" type="slidenum">
              <a:rPr lang="en-US" smtClean="0"/>
              <a:t>9</a:t>
            </a:fld>
            <a:endParaRPr lang="en-US"/>
          </a:p>
        </p:txBody>
      </p:sp>
      <p:pic>
        <p:nvPicPr>
          <p:cNvPr id="6" name="Picture 5"/>
          <p:cNvPicPr>
            <a:picLocks noChangeAspect="1"/>
          </p:cNvPicPr>
          <p:nvPr/>
        </p:nvPicPr>
        <p:blipFill>
          <a:blip r:embed="rId2"/>
          <a:stretch>
            <a:fillRect/>
          </a:stretch>
        </p:blipFill>
        <p:spPr>
          <a:xfrm>
            <a:off x="149400" y="1741488"/>
            <a:ext cx="5857700" cy="4421187"/>
          </a:xfrm>
          <a:prstGeom prst="rect">
            <a:avLst/>
          </a:prstGeom>
          <a:ln w="28575">
            <a:solidFill>
              <a:schemeClr val="tx1"/>
            </a:solidFill>
          </a:ln>
        </p:spPr>
      </p:pic>
      <p:sp>
        <p:nvSpPr>
          <p:cNvPr id="5" name="Rectangle 4"/>
          <p:cNvSpPr/>
          <p:nvPr/>
        </p:nvSpPr>
        <p:spPr>
          <a:xfrm>
            <a:off x="212900" y="2209800"/>
            <a:ext cx="2428700" cy="2286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3095800" y="2794000"/>
            <a:ext cx="2885900" cy="30353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12900" y="2565400"/>
            <a:ext cx="523700" cy="2286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565400" y="2324100"/>
            <a:ext cx="301686" cy="369332"/>
          </a:xfrm>
          <a:prstGeom prst="rect">
            <a:avLst/>
          </a:prstGeom>
          <a:noFill/>
        </p:spPr>
        <p:txBody>
          <a:bodyPr wrap="none" rtlCol="0">
            <a:spAutoFit/>
          </a:bodyPr>
          <a:lstStyle/>
          <a:p>
            <a:r>
              <a:rPr lang="en-US" b="1" dirty="0" smtClean="0">
                <a:solidFill>
                  <a:srgbClr val="FF0000"/>
                </a:solidFill>
              </a:rPr>
              <a:t>1</a:t>
            </a:r>
            <a:endParaRPr lang="en-US" b="1" dirty="0">
              <a:solidFill>
                <a:srgbClr val="FF0000"/>
              </a:solidFill>
            </a:endParaRPr>
          </a:p>
        </p:txBody>
      </p:sp>
      <p:sp>
        <p:nvSpPr>
          <p:cNvPr id="11" name="TextBox 10"/>
          <p:cNvSpPr txBox="1"/>
          <p:nvPr/>
        </p:nvSpPr>
        <p:spPr>
          <a:xfrm>
            <a:off x="2806700" y="2870200"/>
            <a:ext cx="301686" cy="369332"/>
          </a:xfrm>
          <a:prstGeom prst="rect">
            <a:avLst/>
          </a:prstGeom>
          <a:noFill/>
        </p:spPr>
        <p:txBody>
          <a:bodyPr wrap="none" rtlCol="0">
            <a:spAutoFit/>
          </a:bodyPr>
          <a:lstStyle/>
          <a:p>
            <a:r>
              <a:rPr lang="en-US" b="1" dirty="0" smtClean="0">
                <a:solidFill>
                  <a:srgbClr val="FF0000"/>
                </a:solidFill>
              </a:rPr>
              <a:t>2</a:t>
            </a:r>
            <a:endParaRPr lang="en-US" b="1" dirty="0">
              <a:solidFill>
                <a:srgbClr val="FF0000"/>
              </a:solidFill>
            </a:endParaRPr>
          </a:p>
        </p:txBody>
      </p:sp>
      <p:sp>
        <p:nvSpPr>
          <p:cNvPr id="12" name="TextBox 11"/>
          <p:cNvSpPr txBox="1"/>
          <p:nvPr/>
        </p:nvSpPr>
        <p:spPr>
          <a:xfrm>
            <a:off x="762000" y="2654300"/>
            <a:ext cx="301686" cy="369332"/>
          </a:xfrm>
          <a:prstGeom prst="rect">
            <a:avLst/>
          </a:prstGeom>
          <a:noFill/>
        </p:spPr>
        <p:txBody>
          <a:bodyPr wrap="none" rtlCol="0">
            <a:spAutoFit/>
          </a:bodyPr>
          <a:lstStyle/>
          <a:p>
            <a:r>
              <a:rPr lang="en-US" b="1" dirty="0" smtClean="0">
                <a:solidFill>
                  <a:srgbClr val="FF0000"/>
                </a:solidFill>
              </a:rPr>
              <a:t>3</a:t>
            </a:r>
            <a:endParaRPr lang="en-US" b="1" dirty="0">
              <a:solidFill>
                <a:srgbClr val="FF0000"/>
              </a:solidFill>
            </a:endParaRPr>
          </a:p>
        </p:txBody>
      </p:sp>
    </p:spTree>
    <p:extLst>
      <p:ext uri="{BB962C8B-B14F-4D97-AF65-F5344CB8AC3E}">
        <p14:creationId xmlns:p14="http://schemas.microsoft.com/office/powerpoint/2010/main" val="206134563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12936</TotalTime>
  <Words>4667</Words>
  <Application>Microsoft Office PowerPoint</Application>
  <PresentationFormat>Widescreen</PresentationFormat>
  <Paragraphs>701</Paragraphs>
  <Slides>55</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55</vt:i4>
      </vt:variant>
    </vt:vector>
  </HeadingPairs>
  <TitlesOfParts>
    <vt:vector size="63" baseType="lpstr">
      <vt:lpstr>Courier</vt:lpstr>
      <vt:lpstr>新細明體</vt:lpstr>
      <vt:lpstr>宋体</vt:lpstr>
      <vt:lpstr>Arial</vt:lpstr>
      <vt:lpstr>Calibri</vt:lpstr>
      <vt:lpstr>Calibri Light</vt:lpstr>
      <vt:lpstr>Courier New</vt:lpstr>
      <vt:lpstr>Office Theme</vt:lpstr>
      <vt:lpstr>WEKA, Mahout, and MLlib Overview</vt:lpstr>
      <vt:lpstr>Outline</vt:lpstr>
      <vt:lpstr>WEKA Introduction</vt:lpstr>
      <vt:lpstr>WEKA’s Role in the Big Picture</vt:lpstr>
      <vt:lpstr>WEKA Capabilities and Functionalities</vt:lpstr>
      <vt:lpstr>WEKA Capabilities and Functionalities</vt:lpstr>
      <vt:lpstr>Data Pre-Processing in WEKA – Data Format</vt:lpstr>
      <vt:lpstr>Data Pre-Processing in WEKA</vt:lpstr>
      <vt:lpstr>Data Pre-Processing in WEKA - Explorer</vt:lpstr>
      <vt:lpstr>PowerPoint Presentation</vt:lpstr>
      <vt:lpstr>WEKA Classification – Classification Examples</vt:lpstr>
      <vt:lpstr>WEKA Classification</vt:lpstr>
      <vt:lpstr>WEKA Classification – Decision Tree Example</vt:lpstr>
      <vt:lpstr>Decision Tree Training – Explorer Configurations</vt:lpstr>
      <vt:lpstr>Decision Tree Training – Explorer Results </vt:lpstr>
      <vt:lpstr>WEKA Classification – Random Forest Example</vt:lpstr>
      <vt:lpstr>Random Forest Training – Explorer Configurations</vt:lpstr>
      <vt:lpstr>Random Forest Training – Explorer Results </vt:lpstr>
      <vt:lpstr>WEKA Classification – Naïve Bayes Example</vt:lpstr>
      <vt:lpstr>Naïve Bayes – Explorer Configurations</vt:lpstr>
      <vt:lpstr>Applying the Trained Model</vt:lpstr>
      <vt:lpstr>Applying Trained Model and Outputting Results</vt:lpstr>
      <vt:lpstr>WEKA Classification – Knowledge Flow</vt:lpstr>
      <vt:lpstr>PowerPoint Presentation</vt:lpstr>
      <vt:lpstr>WEKA Regression – Linear Regression Example</vt:lpstr>
      <vt:lpstr>Linear Regression Training – Explorer Configurations</vt:lpstr>
      <vt:lpstr>Linear Regression Application – Explorer Results</vt:lpstr>
      <vt:lpstr>Conclusion and Resources</vt:lpstr>
      <vt:lpstr>Appendix A – WEKA Pre-Processing Features</vt:lpstr>
      <vt:lpstr>Appendix A – WEKA Classification Features</vt:lpstr>
      <vt:lpstr>Appendix A – WEKA Clustering Features</vt:lpstr>
      <vt:lpstr>Appendix B – WEKA Clustering</vt:lpstr>
      <vt:lpstr>Appendix B – WEKA Clustering: Explorer Configuration</vt:lpstr>
      <vt:lpstr>Appendix B – WEKA Clustering: Explorer Results</vt:lpstr>
      <vt:lpstr>Appendix C – WEKA Integration with Java</vt:lpstr>
      <vt:lpstr>Appendix C – WEKA Integration with Java – Loading Data</vt:lpstr>
      <vt:lpstr>Appendix C – WEKA Integration with Java – Loading Data</vt:lpstr>
      <vt:lpstr>Appendix C – WEKA Integration with Java – Loading Data</vt:lpstr>
      <vt:lpstr>Appendix C – WEKA Integration with Java - Classifiers</vt:lpstr>
      <vt:lpstr>Appendix C – WEKA Integration with Java - Evaluation</vt:lpstr>
      <vt:lpstr>Appendix C – WEKA Integration with Java – Evaluation </vt:lpstr>
      <vt:lpstr>PowerPoint Presentation</vt:lpstr>
      <vt:lpstr>Mahout</vt:lpstr>
      <vt:lpstr>Spark Components – MLlib </vt:lpstr>
      <vt:lpstr>Mahout vs MLlib: Major Algorithm Coverage</vt:lpstr>
      <vt:lpstr>Mahout vs MLlib: Input/Output</vt:lpstr>
      <vt:lpstr>Mahout vs MLlib: Pros and Cons</vt:lpstr>
      <vt:lpstr>Mahout Example: Naïve Bayes</vt:lpstr>
      <vt:lpstr>Mahout Example: Naïve Bayes</vt:lpstr>
      <vt:lpstr>Mahout Example: Naïve Bayes</vt:lpstr>
      <vt:lpstr>Mahout Example: Random Forest</vt:lpstr>
      <vt:lpstr>Mahout Example: Random Forest</vt:lpstr>
      <vt:lpstr>Mahout Example: Random Forest</vt:lpstr>
      <vt:lpstr>MLlib Example (in Python): Naïve Bayes</vt:lpstr>
      <vt:lpstr>MLlib Example (in Python): Random Forest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Weka Overview</dc:title>
  <dc:creator>sagars</dc:creator>
  <cp:lastModifiedBy>Yu, Shuo - (shuoyu)</cp:lastModifiedBy>
  <cp:revision>371</cp:revision>
  <dcterms:created xsi:type="dcterms:W3CDTF">2016-01-06T23:46:59Z</dcterms:created>
  <dcterms:modified xsi:type="dcterms:W3CDTF">2019-01-17T22:26:21Z</dcterms:modified>
</cp:coreProperties>
</file>

<file path=docProps/thumbnail.jpeg>
</file>